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316" r:id="rId2"/>
    <p:sldId id="317" r:id="rId3"/>
    <p:sldId id="397" r:id="rId4"/>
    <p:sldId id="383" r:id="rId5"/>
    <p:sldId id="385" r:id="rId6"/>
    <p:sldId id="384" r:id="rId7"/>
    <p:sldId id="396" r:id="rId8"/>
    <p:sldId id="387" r:id="rId9"/>
    <p:sldId id="398" r:id="rId10"/>
    <p:sldId id="340" r:id="rId11"/>
    <p:sldId id="341" r:id="rId12"/>
    <p:sldId id="342" r:id="rId13"/>
    <p:sldId id="343" r:id="rId14"/>
    <p:sldId id="283" r:id="rId15"/>
    <p:sldId id="351" r:id="rId16"/>
    <p:sldId id="399" r:id="rId17"/>
    <p:sldId id="32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976"/>
  </p:normalViewPr>
  <p:slideViewPr>
    <p:cSldViewPr snapToGrid="0" showGuides="1">
      <p:cViewPr varScale="1">
        <p:scale>
          <a:sx n="112" d="100"/>
          <a:sy n="112" d="100"/>
        </p:scale>
        <p:origin x="4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42BDB-4B35-CE4A-8042-3F8578A754B5}" type="datetimeFigureOut">
              <a:rPr lang="en-US" smtClean="0"/>
              <a:t>11/1/23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3F41-9B7E-0F49-BBD2-7AD67801C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slideplayer.com</a:t>
            </a:r>
            <a:r>
              <a:rPr lang="en-US" dirty="0"/>
              <a:t>/slide/7362502/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761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slideplayer.com</a:t>
            </a:r>
            <a:r>
              <a:rPr lang="en-US" dirty="0"/>
              <a:t>/slide/7362502/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800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709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987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9718C-4B5E-9F99-CB70-4ACD057C7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EC1F9E-79DF-A31D-6609-7E66014F4B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F4B50-0285-3B8F-CE31-72451E18E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68A99-EC02-0149-B13D-A51E9B5EE8E3}" type="datetimeFigureOut">
              <a:rPr lang="en-US" smtClean="0"/>
              <a:t>11/1/23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937DE-A87E-9E89-8119-0AB20387C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8FDCA-CCC6-1305-0E18-BEBA7A201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6298D-4F68-BD43-8EB3-BCA37CDA0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79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F7848-20BF-A564-0CDA-89BEC4165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546889-9E60-9667-7E28-E0F2D80D4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8299E-1A8E-CF27-FB82-63ABEE2A1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68A99-EC02-0149-B13D-A51E9B5EE8E3}" type="datetimeFigureOut">
              <a:rPr lang="en-US" smtClean="0"/>
              <a:t>11/1/23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31606-D583-81E0-2BC3-385E35F6E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83B64-D362-FA1B-83EA-3A4F866FF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6298D-4F68-BD43-8EB3-BCA37CDA0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284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D377CE-4900-F268-37EC-40DDE6E5CF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14DCBA-4BEB-0A43-D03D-DFFD2BE662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9367E-39F5-A670-6D93-155849751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68A99-EC02-0149-B13D-A51E9B5EE8E3}" type="datetimeFigureOut">
              <a:rPr lang="en-US" smtClean="0"/>
              <a:t>11/1/23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5230E-E18D-239A-338E-59031A820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AA0F4-0E3E-454D-6797-8368AAF25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6298D-4F68-BD43-8EB3-BCA37CDA0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3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48CC1-5D4C-A144-770C-45202246A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7A180-AFB5-2316-F3AA-12536D4D9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76876-3ED4-BF14-CE73-923C180E1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68A99-EC02-0149-B13D-A51E9B5EE8E3}" type="datetimeFigureOut">
              <a:rPr lang="en-US" smtClean="0"/>
              <a:t>11/1/23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36BF3-ACC1-04BA-2829-328817F0E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B5F38-2D53-EF11-352C-983D35CE4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6298D-4F68-BD43-8EB3-BCA37CDA0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077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785D4-70FF-AC24-4665-1A6AF8951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5E0D4-91A7-51B6-0522-E84F3DDA7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5B11F-3927-4B16-EC60-56B4F1E29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68A99-EC02-0149-B13D-A51E9B5EE8E3}" type="datetimeFigureOut">
              <a:rPr lang="en-US" smtClean="0"/>
              <a:t>11/1/23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E1133-ACB6-C704-FE6B-D49BD3332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DB7D2-AECA-29A2-E95E-D57D00181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6298D-4F68-BD43-8EB3-BCA37CDA0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627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F6353-F772-1901-39A5-BC326AC26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EF837-C67C-6A0E-CBAC-885A98B6C3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215008-0468-DB53-31BC-21788BDCD8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1F593-54D6-FB6B-5375-616B9F8E1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68A99-EC02-0149-B13D-A51E9B5EE8E3}" type="datetimeFigureOut">
              <a:rPr lang="en-US" smtClean="0"/>
              <a:t>11/1/23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53679-D4BE-3D64-FE35-D41D65176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21DB2E-3559-1E33-E185-AA044B26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6298D-4F68-BD43-8EB3-BCA37CDA0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227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397CB-35CE-DB1E-7CA7-F4A628BC8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65773-AD1B-84D0-BDA1-52C0D4A14A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A27B78-E140-10F8-FD5A-760520648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B7B74-7F9B-65C5-9D81-1DB22F050C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441DD-DC7B-B4CA-09F6-070EBE4999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28E775-5502-20F7-2217-5FE87C929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68A99-EC02-0149-B13D-A51E9B5EE8E3}" type="datetimeFigureOut">
              <a:rPr lang="en-US" smtClean="0"/>
              <a:t>11/1/23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9D62E8-0C06-5ED3-53E7-524F3B119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F74755-2E88-B5BB-AE6B-50963C56F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6298D-4F68-BD43-8EB3-BCA37CDA0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058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2770E-AE5A-DF94-A796-52620794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35F376-6A41-969B-E884-CD462BDBD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68A99-EC02-0149-B13D-A51E9B5EE8E3}" type="datetimeFigureOut">
              <a:rPr lang="en-US" smtClean="0"/>
              <a:t>11/1/23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B52A50-F3BC-15C2-8DB9-766FA0179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AFA01E-0E3C-8D17-6A68-2B8B4A271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6298D-4F68-BD43-8EB3-BCA37CDA0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47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D01BEE-00E9-84C1-93DC-685EA5636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68A99-EC02-0149-B13D-A51E9B5EE8E3}" type="datetimeFigureOut">
              <a:rPr lang="en-US" smtClean="0"/>
              <a:t>11/1/23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7446F4-6F4A-9B8F-8A46-CE17685BE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928EF-E445-92F6-9207-85DF71FA4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6298D-4F68-BD43-8EB3-BCA37CDA0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981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783B-228D-99FA-705C-C15E5639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3A913-6ACA-BF1A-1CCA-79D453CB5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D30DD2-8C5F-2992-73CB-83975B8ED3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B86DF3-8502-75C6-CD57-C36D8BB0E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68A99-EC02-0149-B13D-A51E9B5EE8E3}" type="datetimeFigureOut">
              <a:rPr lang="en-US" smtClean="0"/>
              <a:t>11/1/23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38E100-CA32-5108-34B2-2C110277A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409719-EA7F-9DFD-A66C-2328BEE94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6298D-4F68-BD43-8EB3-BCA37CDA0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002E8-4A18-FC00-D398-3E0B35A5F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B3F066-5C12-8D30-79F9-C2FAB68A6C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FB732A-5EC4-62D3-B8FE-79F9C26E17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3CC37E-0093-CB7E-5663-260F15830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68A99-EC02-0149-B13D-A51E9B5EE8E3}" type="datetimeFigureOut">
              <a:rPr lang="en-US" smtClean="0"/>
              <a:t>11/1/23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1FC63F-8F2B-EEAE-35F7-822737391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AEAED1-157C-83AC-696D-972A279BE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6298D-4F68-BD43-8EB3-BCA37CDA0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249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C37F93-83EF-F583-4223-D5740F96F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4AC6F5-7DC1-DFB4-3484-D22945EE1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F01CA-74B5-59AF-E2C1-58ECA9F8F5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68A99-EC02-0149-B13D-A51E9B5EE8E3}" type="datetimeFigureOut">
              <a:rPr lang="en-US" smtClean="0"/>
              <a:t>11/1/23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FF387-D173-7104-CAE5-2E972283ED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31748-1081-1A5C-2CF2-CAC6D4472D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6298D-4F68-BD43-8EB3-BCA37CDA0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40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11" Type="http://schemas.openxmlformats.org/officeDocument/2006/relationships/image" Target="../media/image21.png"/><Relationship Id="rId5" Type="http://schemas.openxmlformats.org/officeDocument/2006/relationships/image" Target="../media/image150.png"/><Relationship Id="rId10" Type="http://schemas.openxmlformats.org/officeDocument/2006/relationships/image" Target="../media/image20.png"/><Relationship Id="rId4" Type="http://schemas.openxmlformats.org/officeDocument/2006/relationships/image" Target="../media/image140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5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11" Type="http://schemas.openxmlformats.org/officeDocument/2006/relationships/image" Target="../media/image21.png"/><Relationship Id="rId5" Type="http://schemas.openxmlformats.org/officeDocument/2006/relationships/image" Target="../media/image150.png"/><Relationship Id="rId10" Type="http://schemas.openxmlformats.org/officeDocument/2006/relationships/image" Target="../media/image20.png"/><Relationship Id="rId4" Type="http://schemas.openxmlformats.org/officeDocument/2006/relationships/image" Target="../media/image140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120.png"/><Relationship Id="rId3" Type="http://schemas.openxmlformats.org/officeDocument/2006/relationships/image" Target="../media/image340.png"/><Relationship Id="rId7" Type="http://schemas.openxmlformats.org/officeDocument/2006/relationships/image" Target="../media/image28.png"/><Relationship Id="rId12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161.png"/><Relationship Id="rId5" Type="http://schemas.openxmlformats.org/officeDocument/2006/relationships/image" Target="../media/image70.png"/><Relationship Id="rId15" Type="http://schemas.openxmlformats.org/officeDocument/2006/relationships/image" Target="../media/image30.png"/><Relationship Id="rId10" Type="http://schemas.openxmlformats.org/officeDocument/2006/relationships/image" Target="../media/image380.png"/><Relationship Id="rId4" Type="http://schemas.openxmlformats.org/officeDocument/2006/relationships/image" Target="../media/image16.png"/><Relationship Id="rId9" Type="http://schemas.openxmlformats.org/officeDocument/2006/relationships/image" Target="../media/image370.png"/><Relationship Id="rId14" Type="http://schemas.openxmlformats.org/officeDocument/2006/relationships/image" Target="../media/image130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.png"/><Relationship Id="rId3" Type="http://schemas.openxmlformats.org/officeDocument/2006/relationships/image" Target="../media/image3.png"/><Relationship Id="rId12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54.png"/><Relationship Id="rId15" Type="http://schemas.openxmlformats.org/officeDocument/2006/relationships/image" Target="../media/image57.png"/><Relationship Id="rId10" Type="http://schemas.openxmlformats.org/officeDocument/2006/relationships/image" Target="../media/image53.png"/><Relationship Id="rId9" Type="http://schemas.openxmlformats.org/officeDocument/2006/relationships/image" Target="../media/image52.png"/><Relationship Id="rId1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5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3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55.png"/><Relationship Id="rId3" Type="http://schemas.openxmlformats.org/officeDocument/2006/relationships/image" Target="../media/image14.png"/><Relationship Id="rId7" Type="http://schemas.openxmlformats.org/officeDocument/2006/relationships/image" Target="../media/image51.png"/><Relationship Id="rId12" Type="http://schemas.openxmlformats.org/officeDocument/2006/relationships/image" Target="../media/image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4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3.png"/><Relationship Id="rId4" Type="http://schemas.openxmlformats.org/officeDocument/2006/relationships/image" Target="../media/image46.png"/><Relationship Id="rId9" Type="http://schemas.openxmlformats.org/officeDocument/2006/relationships/image" Target="../media/image52.png"/><Relationship Id="rId14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C4D51AB-942B-FC45-BC1E-A73EAE9C61BD}"/>
              </a:ext>
            </a:extLst>
          </p:cNvPr>
          <p:cNvSpPr txBox="1"/>
          <p:nvPr/>
        </p:nvSpPr>
        <p:spPr>
          <a:xfrm>
            <a:off x="0" y="-2727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Agenda for today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6E1C86-EA13-3769-710E-732AA4FDAF38}"/>
                  </a:ext>
                </a:extLst>
              </p:cNvPr>
              <p:cNvSpPr txBox="1"/>
              <p:nvPr/>
            </p:nvSpPr>
            <p:spPr>
              <a:xfrm>
                <a:off x="836212" y="1025160"/>
                <a:ext cx="1115568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Finish up our introduction to entropy (specifically,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Managing expectations (Trouton, Richard)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err="1"/>
                  <a:t>CruisingSTP</a:t>
                </a:r>
                <a:r>
                  <a:rPr lang="en-US" sz="2400" dirty="0"/>
                  <a:t> and numerical integration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6E1C86-EA13-3769-710E-732AA4FDA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212" y="1025160"/>
                <a:ext cx="11155681" cy="1200329"/>
              </a:xfrm>
              <a:prstGeom prst="rect">
                <a:avLst/>
              </a:prstGeom>
              <a:blipFill>
                <a:blip r:embed="rId2"/>
                <a:stretch>
                  <a:fillRect l="-795" t="-4167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0545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F384D4A6-3820-DD4D-A27E-622C2D2BD7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9" t="10592" r="5702" b="7549"/>
          <a:stretch/>
        </p:blipFill>
        <p:spPr bwMode="auto">
          <a:xfrm>
            <a:off x="205613" y="354330"/>
            <a:ext cx="6582538" cy="627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10A2F3-AB1B-9B46-B669-08EC00A88482}"/>
              </a:ext>
            </a:extLst>
          </p:cNvPr>
          <p:cNvSpPr txBox="1"/>
          <p:nvPr/>
        </p:nvSpPr>
        <p:spPr>
          <a:xfrm>
            <a:off x="0" y="-3220"/>
            <a:ext cx="9391426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Entropy of fusion: Richard’s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68D78F-03B6-2241-9E71-FDE8658B5A97}"/>
                  </a:ext>
                </a:extLst>
              </p:cNvPr>
              <p:cNvSpPr txBox="1"/>
              <p:nvPr/>
            </p:nvSpPr>
            <p:spPr>
              <a:xfrm>
                <a:off x="6788152" y="1181526"/>
                <a:ext cx="5403848" cy="4465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</a:t>
                </a:r>
                <a:r>
                  <a:rPr lang="en-US" sz="2400" b="1" dirty="0"/>
                  <a:t>normal melting point</a:t>
                </a:r>
                <a:r>
                  <a:rPr lang="en-US" sz="2400" dirty="0"/>
                  <a:t> temperature is the temperature at which a solid melts when the pressure is 1 atm.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For water (273 K):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𝑓𝑢𝑠</m:t>
                        </m:r>
                      </m:sub>
                    </m:sSub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22</m:t>
                    </m:r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den>
                    </m:f>
                  </m:oMath>
                </a14:m>
                <a:r>
                  <a:rPr lang="en-US" sz="2400" dirty="0"/>
                  <a:t>,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Turns out, that’s rather high. </a:t>
                </a:r>
                <a:r>
                  <a:rPr lang="en-US" sz="2400" b="1" dirty="0"/>
                  <a:t>Richard’s Rule </a:t>
                </a:r>
                <a:r>
                  <a:rPr lang="en-US" sz="2400" dirty="0"/>
                  <a:t>(which is just an empirical estimate) says to expect </a:t>
                </a:r>
                <a14:m>
                  <m:oMath xmlns:m="http://schemas.openxmlformats.org/officeDocument/2006/math">
                    <m:r>
                      <a:rPr lang="el-GR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𝛥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𝑓𝑢𝑠</m:t>
                        </m:r>
                      </m:sub>
                    </m:sSub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≈9</m:t>
                    </m:r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den>
                    </m:f>
                  </m:oMath>
                </a14:m>
                <a:r>
                  <a:rPr lang="en-US" sz="2400" dirty="0"/>
                  <a:t> at the normal melting temperature of a substance.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68D78F-03B6-2241-9E71-FDE8658B5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152" y="1181526"/>
                <a:ext cx="5403848" cy="4465325"/>
              </a:xfrm>
              <a:prstGeom prst="rect">
                <a:avLst/>
              </a:prstGeom>
              <a:blipFill>
                <a:blip r:embed="rId3"/>
                <a:stretch>
                  <a:fillRect l="-1639" t="-1136" r="-703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A5813CA-5655-0140-A429-8E93491F79FD}"/>
              </a:ext>
            </a:extLst>
          </p:cNvPr>
          <p:cNvCxnSpPr>
            <a:cxnSpLocks/>
          </p:cNvCxnSpPr>
          <p:nvPr/>
        </p:nvCxnSpPr>
        <p:spPr>
          <a:xfrm flipV="1">
            <a:off x="1752600" y="4663440"/>
            <a:ext cx="0" cy="3124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100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68D78F-03B6-2241-9E71-FDE8658B5A97}"/>
                  </a:ext>
                </a:extLst>
              </p:cNvPr>
              <p:cNvSpPr txBox="1"/>
              <p:nvPr/>
            </p:nvSpPr>
            <p:spPr>
              <a:xfrm>
                <a:off x="6788152" y="1181526"/>
                <a:ext cx="5403848" cy="4095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</a:t>
                </a:r>
                <a:r>
                  <a:rPr lang="en-US" sz="2400" b="1" dirty="0"/>
                  <a:t>normal boiling point</a:t>
                </a:r>
                <a:r>
                  <a:rPr lang="en-US" sz="2400" dirty="0"/>
                  <a:t> temperature is the temperature at which a liquid boils when the pressure is 1 atm.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For water (373 K):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𝑣𝑎𝑝</m:t>
                        </m:r>
                      </m:sub>
                    </m:sSub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110</m:t>
                    </m:r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den>
                    </m:f>
                  </m:oMath>
                </a14:m>
                <a:r>
                  <a:rPr lang="en-US" sz="2400" dirty="0"/>
                  <a:t>,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Turns out, that’s also rather high. </a:t>
                </a:r>
                <a:r>
                  <a:rPr lang="en-US" sz="2400" b="1" dirty="0"/>
                  <a:t>Trouton’s Rule </a:t>
                </a:r>
                <a:r>
                  <a:rPr lang="en-US" sz="2400" dirty="0"/>
                  <a:t>(also empirical) says to expect </a:t>
                </a:r>
                <a14:m>
                  <m:oMath xmlns:m="http://schemas.openxmlformats.org/officeDocument/2006/math">
                    <m:r>
                      <a:rPr lang="el-GR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𝛥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𝑣𝑎𝑝</m:t>
                        </m:r>
                      </m:sub>
                    </m:sSub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den>
                    </m:f>
                  </m:oMath>
                </a14:m>
                <a:r>
                  <a:rPr lang="en-US" sz="2400" dirty="0"/>
                  <a:t> at the normal boiling temperature.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68D78F-03B6-2241-9E71-FDE8658B5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152" y="1181526"/>
                <a:ext cx="5403848" cy="4095993"/>
              </a:xfrm>
              <a:prstGeom prst="rect">
                <a:avLst/>
              </a:prstGeom>
              <a:blipFill>
                <a:blip r:embed="rId3"/>
                <a:stretch>
                  <a:fillRect l="-1639" t="-1238" b="-2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A73862E4-A8FE-0D4F-B8AF-2A851EA5B249}"/>
              </a:ext>
            </a:extLst>
          </p:cNvPr>
          <p:cNvGrpSpPr/>
          <p:nvPr/>
        </p:nvGrpSpPr>
        <p:grpSpPr>
          <a:xfrm>
            <a:off x="205613" y="354330"/>
            <a:ext cx="6582538" cy="6275069"/>
            <a:chOff x="205613" y="354330"/>
            <a:chExt cx="6582538" cy="6275069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F384D4A6-3820-DD4D-A27E-622C2D2BD7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49" t="10592" r="5702" b="7549"/>
            <a:stretch/>
          </p:blipFill>
          <p:spPr bwMode="auto">
            <a:xfrm>
              <a:off x="205613" y="354330"/>
              <a:ext cx="6582538" cy="6275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A5813CA-5655-0140-A429-8E93491F79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600" y="4663440"/>
              <a:ext cx="0" cy="31242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EB537CF-4842-6540-B3E7-59FB02D620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4690" y="2800350"/>
              <a:ext cx="0" cy="186309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5D1BC79-AC61-9A94-34CD-8E34DE7F000E}"/>
              </a:ext>
            </a:extLst>
          </p:cNvPr>
          <p:cNvSpPr txBox="1"/>
          <p:nvPr/>
        </p:nvSpPr>
        <p:spPr>
          <a:xfrm>
            <a:off x="0" y="-3220"/>
            <a:ext cx="9391426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Entropy of vaporization: Trouton’s Rule</a:t>
            </a:r>
          </a:p>
        </p:txBody>
      </p:sp>
    </p:spTree>
    <p:extLst>
      <p:ext uri="{BB962C8B-B14F-4D97-AF65-F5344CB8AC3E}">
        <p14:creationId xmlns:p14="http://schemas.microsoft.com/office/powerpoint/2010/main" val="73233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E2AEBCC-9153-B24B-8E3A-E07B75C86BBF}"/>
                  </a:ext>
                </a:extLst>
              </p:cNvPr>
              <p:cNvSpPr txBox="1"/>
              <p:nvPr/>
            </p:nvSpPr>
            <p:spPr>
              <a:xfrm>
                <a:off x="-1" y="-11430"/>
                <a:ext cx="12192001" cy="490199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</a:rPr>
                  <a:t>Why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𝒗𝒂𝒑</m:t>
                        </m:r>
                      </m:sub>
                    </m:sSub>
                  </m:oMath>
                </a14:m>
                <a:r>
                  <a:rPr lang="en-US" sz="2400" b="1" dirty="0"/>
                  <a:t> of water is so big</a:t>
                </a:r>
                <a:endParaRPr lang="en-US" sz="2400" b="1" u="sng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E2AEBCC-9153-B24B-8E3A-E07B75C86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-11430"/>
                <a:ext cx="12192001" cy="490199"/>
              </a:xfrm>
              <a:prstGeom prst="rect">
                <a:avLst/>
              </a:prstGeom>
              <a:blipFill>
                <a:blip r:embed="rId3"/>
                <a:stretch>
                  <a:fillRect l="-832" t="-769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D6E06CA-1450-8846-867D-807B4F368870}"/>
              </a:ext>
            </a:extLst>
          </p:cNvPr>
          <p:cNvCxnSpPr>
            <a:cxnSpLocks/>
          </p:cNvCxnSpPr>
          <p:nvPr/>
        </p:nvCxnSpPr>
        <p:spPr>
          <a:xfrm>
            <a:off x="645458" y="735721"/>
            <a:ext cx="657292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DC45853-F073-7C4C-8CF7-C0C45F2DE849}"/>
              </a:ext>
            </a:extLst>
          </p:cNvPr>
          <p:cNvGrpSpPr/>
          <p:nvPr/>
        </p:nvGrpSpPr>
        <p:grpSpPr>
          <a:xfrm>
            <a:off x="5614160" y="765479"/>
            <a:ext cx="1302187" cy="5476985"/>
            <a:chOff x="9489844" y="376433"/>
            <a:chExt cx="1302187" cy="5476985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6C91093-9C61-7A41-9A8C-D5D1B7F2E17E}"/>
                </a:ext>
              </a:extLst>
            </p:cNvPr>
            <p:cNvCxnSpPr/>
            <p:nvPr/>
          </p:nvCxnSpPr>
          <p:spPr>
            <a:xfrm>
              <a:off x="9489844" y="5853418"/>
              <a:ext cx="1302187" cy="0"/>
            </a:xfrm>
            <a:prstGeom prst="line">
              <a:avLst/>
            </a:prstGeom>
            <a:ln w="635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2A04FE-F114-B449-9CB4-BEA26A0A12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24069" y="376433"/>
              <a:ext cx="27048" cy="5476985"/>
            </a:xfrm>
            <a:prstGeom prst="line">
              <a:avLst/>
            </a:prstGeom>
            <a:ln w="6350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355415-B48F-5E44-8D7D-322381FB7FA6}"/>
              </a:ext>
            </a:extLst>
          </p:cNvPr>
          <p:cNvGrpSpPr/>
          <p:nvPr/>
        </p:nvGrpSpPr>
        <p:grpSpPr>
          <a:xfrm>
            <a:off x="3540517" y="765478"/>
            <a:ext cx="1609435" cy="4512651"/>
            <a:chOff x="2216637" y="888120"/>
            <a:chExt cx="1609435" cy="451265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EE0F342-1D43-0748-A589-5D7A23A0A70B}"/>
                </a:ext>
              </a:extLst>
            </p:cNvPr>
            <p:cNvGrpSpPr/>
            <p:nvPr/>
          </p:nvGrpSpPr>
          <p:grpSpPr>
            <a:xfrm>
              <a:off x="2403399" y="888120"/>
              <a:ext cx="1302187" cy="4512651"/>
              <a:chOff x="9600023" y="376433"/>
              <a:chExt cx="1302187" cy="4512651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1E75752-1846-A44C-BA42-F4C7FDE877F9}"/>
                  </a:ext>
                </a:extLst>
              </p:cNvPr>
              <p:cNvCxnSpPr/>
              <p:nvPr/>
            </p:nvCxnSpPr>
            <p:spPr>
              <a:xfrm>
                <a:off x="9600023" y="4889084"/>
                <a:ext cx="1302187" cy="0"/>
              </a:xfrm>
              <a:prstGeom prst="line">
                <a:avLst/>
              </a:prstGeom>
              <a:ln w="635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4559C40-E302-394C-95A2-7F6F85B3AD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51117" y="376433"/>
                <a:ext cx="0" cy="4512651"/>
              </a:xfrm>
              <a:prstGeom prst="line">
                <a:avLst/>
              </a:prstGeom>
              <a:ln w="635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28632FC-5E93-6847-B7E0-D58B36881A4E}"/>
                    </a:ext>
                  </a:extLst>
                </p:cNvPr>
                <p:cNvSpPr txBox="1"/>
                <p:nvPr/>
              </p:nvSpPr>
              <p:spPr>
                <a:xfrm>
                  <a:off x="2216637" y="2697363"/>
                  <a:ext cx="1609435" cy="70788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Acetone 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(~88</m:t>
                      </m:r>
                    </m:oMath>
                  </a14:m>
                  <a:r>
                    <a:rPr lang="en-US" sz="2000" dirty="0"/>
                    <a:t>)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28632FC-5E93-6847-B7E0-D58B36881A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6637" y="2697363"/>
                  <a:ext cx="1609435" cy="707886"/>
                </a:xfrm>
                <a:prstGeom prst="rect">
                  <a:avLst/>
                </a:prstGeom>
                <a:blipFill>
                  <a:blip r:embed="rId4"/>
                  <a:stretch>
                    <a:fillRect t="-3509" b="-140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AFDEBDA-D7CE-FC4A-8A4C-7DC566C674AF}"/>
              </a:ext>
            </a:extLst>
          </p:cNvPr>
          <p:cNvGrpSpPr/>
          <p:nvPr/>
        </p:nvGrpSpPr>
        <p:grpSpPr>
          <a:xfrm>
            <a:off x="1515177" y="795234"/>
            <a:ext cx="2510551" cy="3679184"/>
            <a:chOff x="1680246" y="888120"/>
            <a:chExt cx="2510551" cy="367918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4154C14-F12E-FB4D-829E-C9B1444414FC}"/>
                </a:ext>
              </a:extLst>
            </p:cNvPr>
            <p:cNvGrpSpPr/>
            <p:nvPr/>
          </p:nvGrpSpPr>
          <p:grpSpPr>
            <a:xfrm>
              <a:off x="2403399" y="888120"/>
              <a:ext cx="1302187" cy="3679184"/>
              <a:chOff x="9600023" y="376433"/>
              <a:chExt cx="1302187" cy="3679184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606061F-3E4B-B143-92D1-40AB26D89E74}"/>
                  </a:ext>
                </a:extLst>
              </p:cNvPr>
              <p:cNvCxnSpPr/>
              <p:nvPr/>
            </p:nvCxnSpPr>
            <p:spPr>
              <a:xfrm>
                <a:off x="9600023" y="4055617"/>
                <a:ext cx="1302187" cy="0"/>
              </a:xfrm>
              <a:prstGeom prst="line">
                <a:avLst/>
              </a:prstGeom>
              <a:ln w="635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1AD1453C-D2E3-B541-8FAB-305A277A1A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51116" y="376433"/>
                <a:ext cx="1" cy="3679184"/>
              </a:xfrm>
              <a:prstGeom prst="line">
                <a:avLst/>
              </a:prstGeom>
              <a:ln w="635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EA60339-A02A-914F-A2FE-C70F84E89A43}"/>
                    </a:ext>
                  </a:extLst>
                </p:cNvPr>
                <p:cNvSpPr txBox="1"/>
                <p:nvPr/>
              </p:nvSpPr>
              <p:spPr>
                <a:xfrm>
                  <a:off x="1680246" y="1490376"/>
                  <a:ext cx="2510551" cy="83721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Methane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(~73</m:t>
                      </m:r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𝑚𝑜𝑙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</m:oMath>
                  </a14:m>
                  <a:r>
                    <a:rPr lang="en-US" sz="2000" dirty="0"/>
                    <a:t>)</a:t>
                  </a: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EA60339-A02A-914F-A2FE-C70F84E89A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0246" y="1490376"/>
                  <a:ext cx="2510551" cy="837217"/>
                </a:xfrm>
                <a:prstGeom prst="rect">
                  <a:avLst/>
                </a:prstGeom>
                <a:blipFill>
                  <a:blip r:embed="rId5"/>
                  <a:stretch>
                    <a:fillRect t="-2941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656D70-7FFC-B348-AB62-86F26E90CA51}"/>
                  </a:ext>
                </a:extLst>
              </p:cNvPr>
              <p:cNvSpPr/>
              <p:nvPr/>
            </p:nvSpPr>
            <p:spPr>
              <a:xfrm>
                <a:off x="5106186" y="3342179"/>
                <a:ext cx="2677127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/>
                  <a:t>Water, methanol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(&gt;100</m:t>
                    </m:r>
                  </m:oMath>
                </a14:m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656D70-7FFC-B348-AB62-86F26E90CA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186" y="3342179"/>
                <a:ext cx="2677127" cy="707886"/>
              </a:xfrm>
              <a:prstGeom prst="rect">
                <a:avLst/>
              </a:prstGeom>
              <a:blipFill>
                <a:blip r:embed="rId6"/>
                <a:stretch>
                  <a:fillRect t="-5357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2D513E61-B574-9741-978A-ED9D8E92EE46}"/>
              </a:ext>
            </a:extLst>
          </p:cNvPr>
          <p:cNvGrpSpPr/>
          <p:nvPr/>
        </p:nvGrpSpPr>
        <p:grpSpPr>
          <a:xfrm>
            <a:off x="-435787" y="3537020"/>
            <a:ext cx="3352468" cy="3132710"/>
            <a:chOff x="-435787" y="3537020"/>
            <a:chExt cx="3352468" cy="3132710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00D7A72-BCED-1D4D-87EE-3B5D55476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435787" y="3537020"/>
              <a:ext cx="3352468" cy="173679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8426071-95E6-824C-9C27-AF87FC9FFC68}"/>
                    </a:ext>
                  </a:extLst>
                </p:cNvPr>
                <p:cNvSpPr txBox="1"/>
                <p:nvPr/>
              </p:nvSpPr>
              <p:spPr>
                <a:xfrm>
                  <a:off x="666076" y="5038514"/>
                  <a:ext cx="2131057" cy="16312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/>
                    <a:t>Liquid methane: </a:t>
                  </a:r>
                  <a:r>
                    <a:rPr lang="en-US" sz="2000" b="1" dirty="0"/>
                    <a:t>lots of choice </a:t>
                  </a:r>
                  <a:r>
                    <a:rPr lang="en-US" sz="2000" dirty="0"/>
                    <a:t>in the orientation of molecules </a:t>
                  </a:r>
                  <a14:m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000" dirty="0">
                    <a:ea typeface="Cambria Math" panose="02040503050406030204" pitchFamily="18" charset="0"/>
                  </a:endParaRPr>
                </a:p>
                <a:p>
                  <a:r>
                    <a:rPr lang="en-US" sz="2000" b="1" dirty="0"/>
                    <a:t>high entropy </a:t>
                  </a: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8426071-95E6-824C-9C27-AF87FC9FFC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076" y="5038514"/>
                  <a:ext cx="2131057" cy="1631216"/>
                </a:xfrm>
                <a:prstGeom prst="rect">
                  <a:avLst/>
                </a:prstGeom>
                <a:blipFill>
                  <a:blip r:embed="rId8"/>
                  <a:stretch>
                    <a:fillRect l="-2959" t="-1538" b="-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DAD6179-493F-D245-A601-7522E3F83047}"/>
              </a:ext>
            </a:extLst>
          </p:cNvPr>
          <p:cNvGrpSpPr/>
          <p:nvPr/>
        </p:nvGrpSpPr>
        <p:grpSpPr>
          <a:xfrm>
            <a:off x="7064278" y="4501925"/>
            <a:ext cx="4781919" cy="2259972"/>
            <a:chOff x="7442246" y="3807780"/>
            <a:chExt cx="4781919" cy="2259972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A049DF0-9F15-F14F-85B5-CE445FE6B429}"/>
                </a:ext>
              </a:extLst>
            </p:cNvPr>
            <p:cNvGrpSpPr/>
            <p:nvPr/>
          </p:nvGrpSpPr>
          <p:grpSpPr>
            <a:xfrm>
              <a:off x="7535156" y="3807780"/>
              <a:ext cx="4689009" cy="2027245"/>
              <a:chOff x="7815094" y="3686317"/>
              <a:chExt cx="4689009" cy="2027245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18FCE07F-1221-3F4D-98FA-E01F539DB4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62050" y="4827395"/>
                <a:ext cx="1405985" cy="886167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1B8C3230-05C2-E042-8810-9B3C19380AA3}"/>
                      </a:ext>
                    </a:extLst>
                  </p:cNvPr>
                  <p:cNvSpPr txBox="1"/>
                  <p:nvPr/>
                </p:nvSpPr>
                <p:spPr>
                  <a:xfrm>
                    <a:off x="7815094" y="3686317"/>
                    <a:ext cx="4689009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dirty="0"/>
                      <a:t>Liquid water: </a:t>
                    </a:r>
                    <a:r>
                      <a:rPr lang="en-US" sz="2000" b="1" dirty="0"/>
                      <a:t>very constrained</a:t>
                    </a:r>
                    <a:r>
                      <a:rPr lang="en-US" sz="2000" dirty="0"/>
                      <a:t> in the orientation of molecules </a:t>
                    </a:r>
                    <a14:m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oMath>
                    </a14:m>
                    <a:r>
                      <a:rPr lang="en-US" sz="2000" dirty="0"/>
                      <a:t> </a:t>
                    </a:r>
                  </a:p>
                  <a:p>
                    <a:r>
                      <a:rPr lang="en-US" sz="2000" b="1" dirty="0"/>
                      <a:t>low entropy </a:t>
                    </a:r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1B8C3230-05C2-E042-8810-9B3C19380A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5094" y="3686317"/>
                    <a:ext cx="4689009" cy="101566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351" t="-3704" b="-98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FCEF05A-67FB-F340-B02A-C44D21D2C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42246" y="4871732"/>
              <a:ext cx="1775304" cy="1196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043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D6E06CA-1450-8846-867D-807B4F368870}"/>
              </a:ext>
            </a:extLst>
          </p:cNvPr>
          <p:cNvCxnSpPr>
            <a:cxnSpLocks/>
          </p:cNvCxnSpPr>
          <p:nvPr/>
        </p:nvCxnSpPr>
        <p:spPr>
          <a:xfrm>
            <a:off x="645458" y="735721"/>
            <a:ext cx="657292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DC45853-F073-7C4C-8CF7-C0C45F2DE849}"/>
              </a:ext>
            </a:extLst>
          </p:cNvPr>
          <p:cNvGrpSpPr/>
          <p:nvPr/>
        </p:nvGrpSpPr>
        <p:grpSpPr>
          <a:xfrm>
            <a:off x="5614160" y="765479"/>
            <a:ext cx="1302187" cy="5476985"/>
            <a:chOff x="9489844" y="376433"/>
            <a:chExt cx="1302187" cy="5476985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6C91093-9C61-7A41-9A8C-D5D1B7F2E17E}"/>
                </a:ext>
              </a:extLst>
            </p:cNvPr>
            <p:cNvCxnSpPr/>
            <p:nvPr/>
          </p:nvCxnSpPr>
          <p:spPr>
            <a:xfrm>
              <a:off x="9489844" y="5853418"/>
              <a:ext cx="1302187" cy="0"/>
            </a:xfrm>
            <a:prstGeom prst="line">
              <a:avLst/>
            </a:prstGeom>
            <a:ln w="635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2A04FE-F114-B449-9CB4-BEA26A0A12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24069" y="376433"/>
              <a:ext cx="27048" cy="5476985"/>
            </a:xfrm>
            <a:prstGeom prst="line">
              <a:avLst/>
            </a:prstGeom>
            <a:ln w="6350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355415-B48F-5E44-8D7D-322381FB7FA6}"/>
              </a:ext>
            </a:extLst>
          </p:cNvPr>
          <p:cNvGrpSpPr/>
          <p:nvPr/>
        </p:nvGrpSpPr>
        <p:grpSpPr>
          <a:xfrm>
            <a:off x="3540517" y="765478"/>
            <a:ext cx="1609435" cy="4512651"/>
            <a:chOff x="2216637" y="888120"/>
            <a:chExt cx="1609435" cy="451265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EE0F342-1D43-0748-A589-5D7A23A0A70B}"/>
                </a:ext>
              </a:extLst>
            </p:cNvPr>
            <p:cNvGrpSpPr/>
            <p:nvPr/>
          </p:nvGrpSpPr>
          <p:grpSpPr>
            <a:xfrm>
              <a:off x="2403399" y="888120"/>
              <a:ext cx="1302187" cy="4512651"/>
              <a:chOff x="9600023" y="376433"/>
              <a:chExt cx="1302187" cy="4512651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1E75752-1846-A44C-BA42-F4C7FDE877F9}"/>
                  </a:ext>
                </a:extLst>
              </p:cNvPr>
              <p:cNvCxnSpPr/>
              <p:nvPr/>
            </p:nvCxnSpPr>
            <p:spPr>
              <a:xfrm>
                <a:off x="9600023" y="4889084"/>
                <a:ext cx="1302187" cy="0"/>
              </a:xfrm>
              <a:prstGeom prst="line">
                <a:avLst/>
              </a:prstGeom>
              <a:ln w="635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4559C40-E302-394C-95A2-7F6F85B3AD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51117" y="376433"/>
                <a:ext cx="0" cy="4512651"/>
              </a:xfrm>
              <a:prstGeom prst="line">
                <a:avLst/>
              </a:prstGeom>
              <a:ln w="635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28632FC-5E93-6847-B7E0-D58B36881A4E}"/>
                    </a:ext>
                  </a:extLst>
                </p:cNvPr>
                <p:cNvSpPr txBox="1"/>
                <p:nvPr/>
              </p:nvSpPr>
              <p:spPr>
                <a:xfrm>
                  <a:off x="2216637" y="2697363"/>
                  <a:ext cx="1609435" cy="70788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Acetone 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(~88</m:t>
                      </m:r>
                    </m:oMath>
                  </a14:m>
                  <a:r>
                    <a:rPr lang="en-US" sz="2000" dirty="0"/>
                    <a:t>)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28632FC-5E93-6847-B7E0-D58B36881A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6637" y="2697363"/>
                  <a:ext cx="1609435" cy="707886"/>
                </a:xfrm>
                <a:prstGeom prst="rect">
                  <a:avLst/>
                </a:prstGeom>
                <a:blipFill>
                  <a:blip r:embed="rId4"/>
                  <a:stretch>
                    <a:fillRect t="-3509" b="-140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AFDEBDA-D7CE-FC4A-8A4C-7DC566C674AF}"/>
              </a:ext>
            </a:extLst>
          </p:cNvPr>
          <p:cNvGrpSpPr/>
          <p:nvPr/>
        </p:nvGrpSpPr>
        <p:grpSpPr>
          <a:xfrm>
            <a:off x="1515177" y="795234"/>
            <a:ext cx="2510551" cy="3679184"/>
            <a:chOff x="1680246" y="888120"/>
            <a:chExt cx="2510551" cy="367918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4154C14-F12E-FB4D-829E-C9B1444414FC}"/>
                </a:ext>
              </a:extLst>
            </p:cNvPr>
            <p:cNvGrpSpPr/>
            <p:nvPr/>
          </p:nvGrpSpPr>
          <p:grpSpPr>
            <a:xfrm>
              <a:off x="2403399" y="888120"/>
              <a:ext cx="1302187" cy="3679184"/>
              <a:chOff x="9600023" y="376433"/>
              <a:chExt cx="1302187" cy="3679184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606061F-3E4B-B143-92D1-40AB26D89E74}"/>
                  </a:ext>
                </a:extLst>
              </p:cNvPr>
              <p:cNvCxnSpPr/>
              <p:nvPr/>
            </p:nvCxnSpPr>
            <p:spPr>
              <a:xfrm>
                <a:off x="9600023" y="4055617"/>
                <a:ext cx="1302187" cy="0"/>
              </a:xfrm>
              <a:prstGeom prst="line">
                <a:avLst/>
              </a:prstGeom>
              <a:ln w="635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1AD1453C-D2E3-B541-8FAB-305A277A1A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51116" y="376433"/>
                <a:ext cx="1" cy="3679184"/>
              </a:xfrm>
              <a:prstGeom prst="line">
                <a:avLst/>
              </a:prstGeom>
              <a:ln w="635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EA60339-A02A-914F-A2FE-C70F84E89A43}"/>
                    </a:ext>
                  </a:extLst>
                </p:cNvPr>
                <p:cNvSpPr txBox="1"/>
                <p:nvPr/>
              </p:nvSpPr>
              <p:spPr>
                <a:xfrm>
                  <a:off x="1680246" y="1490376"/>
                  <a:ext cx="2510551" cy="83721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Methane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(~73</m:t>
                      </m:r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𝑚𝑜𝑙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</m:oMath>
                  </a14:m>
                  <a:r>
                    <a:rPr lang="en-US" sz="2000" dirty="0"/>
                    <a:t>)</a:t>
                  </a: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EA60339-A02A-914F-A2FE-C70F84E89A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0246" y="1490376"/>
                  <a:ext cx="2510551" cy="837217"/>
                </a:xfrm>
                <a:prstGeom prst="rect">
                  <a:avLst/>
                </a:prstGeom>
                <a:blipFill>
                  <a:blip r:embed="rId5"/>
                  <a:stretch>
                    <a:fillRect t="-2941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656D70-7FFC-B348-AB62-86F26E90CA51}"/>
                  </a:ext>
                </a:extLst>
              </p:cNvPr>
              <p:cNvSpPr/>
              <p:nvPr/>
            </p:nvSpPr>
            <p:spPr>
              <a:xfrm>
                <a:off x="5106186" y="3342179"/>
                <a:ext cx="2677127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/>
                  <a:t>Water, methanol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(&gt;100</m:t>
                    </m:r>
                  </m:oMath>
                </a14:m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656D70-7FFC-B348-AB62-86F26E90CA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186" y="3342179"/>
                <a:ext cx="2677127" cy="707886"/>
              </a:xfrm>
              <a:prstGeom prst="rect">
                <a:avLst/>
              </a:prstGeom>
              <a:blipFill>
                <a:blip r:embed="rId6"/>
                <a:stretch>
                  <a:fillRect t="-5357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2D513E61-B574-9741-978A-ED9D8E92EE46}"/>
              </a:ext>
            </a:extLst>
          </p:cNvPr>
          <p:cNvGrpSpPr/>
          <p:nvPr/>
        </p:nvGrpSpPr>
        <p:grpSpPr>
          <a:xfrm>
            <a:off x="-435787" y="3537020"/>
            <a:ext cx="3352468" cy="3132710"/>
            <a:chOff x="-435787" y="3537020"/>
            <a:chExt cx="3352468" cy="3132710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00D7A72-BCED-1D4D-87EE-3B5D55476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435787" y="3537020"/>
              <a:ext cx="3352468" cy="173679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8426071-95E6-824C-9C27-AF87FC9FFC68}"/>
                    </a:ext>
                  </a:extLst>
                </p:cNvPr>
                <p:cNvSpPr txBox="1"/>
                <p:nvPr/>
              </p:nvSpPr>
              <p:spPr>
                <a:xfrm>
                  <a:off x="666076" y="5038514"/>
                  <a:ext cx="2131057" cy="16312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/>
                    <a:t>Liquid methane: </a:t>
                  </a:r>
                  <a:r>
                    <a:rPr lang="en-US" sz="2000" b="1" dirty="0"/>
                    <a:t>lots of choice </a:t>
                  </a:r>
                  <a:r>
                    <a:rPr lang="en-US" sz="2000" dirty="0"/>
                    <a:t>in the orientation of molecules </a:t>
                  </a:r>
                  <a14:m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000" dirty="0">
                    <a:ea typeface="Cambria Math" panose="02040503050406030204" pitchFamily="18" charset="0"/>
                  </a:endParaRPr>
                </a:p>
                <a:p>
                  <a:r>
                    <a:rPr lang="en-US" sz="2000" b="1" dirty="0"/>
                    <a:t>high entropy </a:t>
                  </a: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8426071-95E6-824C-9C27-AF87FC9FFC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076" y="5038514"/>
                  <a:ext cx="2131057" cy="1631216"/>
                </a:xfrm>
                <a:prstGeom prst="rect">
                  <a:avLst/>
                </a:prstGeom>
                <a:blipFill>
                  <a:blip r:embed="rId8"/>
                  <a:stretch>
                    <a:fillRect l="-2959" t="-1538" b="-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EAEC9A0-CF31-2443-A2B7-A71418E7B470}"/>
              </a:ext>
            </a:extLst>
          </p:cNvPr>
          <p:cNvGrpSpPr/>
          <p:nvPr/>
        </p:nvGrpSpPr>
        <p:grpSpPr>
          <a:xfrm>
            <a:off x="7064278" y="4501925"/>
            <a:ext cx="4781919" cy="2259972"/>
            <a:chOff x="7442246" y="3807780"/>
            <a:chExt cx="4781919" cy="225997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6B6F4D3-D91F-1F43-96B9-4D5DDA72C35C}"/>
                </a:ext>
              </a:extLst>
            </p:cNvPr>
            <p:cNvGrpSpPr/>
            <p:nvPr/>
          </p:nvGrpSpPr>
          <p:grpSpPr>
            <a:xfrm>
              <a:off x="7535156" y="3807780"/>
              <a:ext cx="4689009" cy="2027245"/>
              <a:chOff x="7815094" y="3686317"/>
              <a:chExt cx="4689009" cy="202724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E523CFD-3C1C-C74B-9212-FFC4AABBF3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62050" y="4827395"/>
                <a:ext cx="1405985" cy="886167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A752CE1F-CBE4-EC4F-A520-E2EF1C71EC45}"/>
                      </a:ext>
                    </a:extLst>
                  </p:cNvPr>
                  <p:cNvSpPr txBox="1"/>
                  <p:nvPr/>
                </p:nvSpPr>
                <p:spPr>
                  <a:xfrm>
                    <a:off x="7815094" y="3686317"/>
                    <a:ext cx="4689009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dirty="0"/>
                      <a:t>Liquid water: </a:t>
                    </a:r>
                    <a:r>
                      <a:rPr lang="en-US" sz="2000" b="1" dirty="0"/>
                      <a:t>very constrained</a:t>
                    </a:r>
                    <a:r>
                      <a:rPr lang="en-US" sz="2000" dirty="0"/>
                      <a:t> in the orientation of molecules </a:t>
                    </a:r>
                    <a14:m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oMath>
                    </a14:m>
                    <a:r>
                      <a:rPr lang="en-US" sz="2000" dirty="0"/>
                      <a:t> </a:t>
                    </a:r>
                  </a:p>
                  <a:p>
                    <a:r>
                      <a:rPr lang="en-US" sz="2000" b="1" dirty="0"/>
                      <a:t>low entropy </a:t>
                    </a: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A752CE1F-CBE4-EC4F-A520-E2EF1C71EC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5094" y="3686317"/>
                    <a:ext cx="4689009" cy="101566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351" t="-3704" b="-98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9D19285-5C8E-1045-9CBB-F753CD7CA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42246" y="4871732"/>
              <a:ext cx="1775304" cy="119602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B291D1C-977F-DB46-8D64-42804D002F6B}"/>
                  </a:ext>
                </a:extLst>
              </p:cNvPr>
              <p:cNvSpPr txBox="1"/>
              <p:nvPr/>
            </p:nvSpPr>
            <p:spPr>
              <a:xfrm>
                <a:off x="2957484" y="5350575"/>
                <a:ext cx="273144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Liquid acetone: </a:t>
                </a:r>
                <a:r>
                  <a:rPr lang="en-US" sz="2000" b="1" dirty="0"/>
                  <a:t>Goldilocks</a:t>
                </a:r>
                <a:r>
                  <a:rPr lang="en-US" sz="2000" dirty="0"/>
                  <a:t> amount of orientational choice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r>
                  <a:rPr lang="en-US" sz="2000" b="1" dirty="0"/>
                  <a:t>medium entropy</a:t>
                </a:r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B291D1C-977F-DB46-8D64-42804D002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484" y="5350575"/>
                <a:ext cx="2731442" cy="1323439"/>
              </a:xfrm>
              <a:prstGeom prst="rect">
                <a:avLst/>
              </a:prstGeom>
              <a:blipFill>
                <a:blip r:embed="rId12"/>
                <a:stretch>
                  <a:fillRect l="-1852" t="-2857" b="-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0897C2-64AD-5D4E-049B-0D55618413ED}"/>
                  </a:ext>
                </a:extLst>
              </p:cNvPr>
              <p:cNvSpPr txBox="1"/>
              <p:nvPr/>
            </p:nvSpPr>
            <p:spPr>
              <a:xfrm>
                <a:off x="-1" y="-11430"/>
                <a:ext cx="12192001" cy="490199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</a:rPr>
                  <a:t>Why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𝒗𝒂𝒑</m:t>
                        </m:r>
                      </m:sub>
                    </m:sSub>
                  </m:oMath>
                </a14:m>
                <a:r>
                  <a:rPr lang="en-US" sz="2400" b="1" dirty="0"/>
                  <a:t> of water is so big</a:t>
                </a:r>
                <a:endParaRPr lang="en-US" sz="2400" b="1" u="sng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0897C2-64AD-5D4E-049B-0D5561841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-11430"/>
                <a:ext cx="12192001" cy="490199"/>
              </a:xfrm>
              <a:prstGeom prst="rect">
                <a:avLst/>
              </a:prstGeom>
              <a:blipFill>
                <a:blip r:embed="rId13"/>
                <a:stretch>
                  <a:fillRect l="-832" t="-769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3409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2E2AEBCC-9153-B24B-8E3A-E07B75C86BBF}"/>
              </a:ext>
            </a:extLst>
          </p:cNvPr>
          <p:cNvSpPr txBox="1"/>
          <p:nvPr/>
        </p:nvSpPr>
        <p:spPr>
          <a:xfrm>
            <a:off x="-1" y="0"/>
            <a:ext cx="5380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Summarizing some of these ideas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68AC7D2-79CA-0F4E-B096-4B1FC9E57D38}"/>
              </a:ext>
            </a:extLst>
          </p:cNvPr>
          <p:cNvGrpSpPr/>
          <p:nvPr/>
        </p:nvGrpSpPr>
        <p:grpSpPr>
          <a:xfrm>
            <a:off x="7367412" y="2206210"/>
            <a:ext cx="4406088" cy="4483243"/>
            <a:chOff x="8402367" y="3027851"/>
            <a:chExt cx="2979880" cy="448324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6077568-C6FF-1F43-AE1D-84EF971D85C1}"/>
                </a:ext>
              </a:extLst>
            </p:cNvPr>
            <p:cNvGrpSpPr/>
            <p:nvPr/>
          </p:nvGrpSpPr>
          <p:grpSpPr>
            <a:xfrm>
              <a:off x="8402368" y="3027851"/>
              <a:ext cx="2979879" cy="4483243"/>
              <a:chOff x="9814514" y="1372569"/>
              <a:chExt cx="2244131" cy="630560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4D940A-150C-E049-8F86-4DCFEF595C85}"/>
                  </a:ext>
                </a:extLst>
              </p:cNvPr>
              <p:cNvSpPr txBox="1"/>
              <p:nvPr/>
            </p:nvSpPr>
            <p:spPr>
              <a:xfrm>
                <a:off x="10017243" y="1372569"/>
                <a:ext cx="2041402" cy="1688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Standard state entropies of formation (from a table)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63E55F-253F-1144-8D48-4DCEB0FC02E8}"/>
                  </a:ext>
                </a:extLst>
              </p:cNvPr>
              <p:cNvSpPr txBox="1"/>
              <p:nvPr/>
            </p:nvSpPr>
            <p:spPr>
              <a:xfrm>
                <a:off x="10017243" y="3114698"/>
                <a:ext cx="2041402" cy="22076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What Richard’s rule approximates (and some tables tell you precisely)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E4D54E53-F2D5-844C-AB00-19D0AB46F1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14514" y="3285865"/>
                <a:ext cx="0" cy="680339"/>
              </a:xfrm>
              <a:prstGeom prst="straightConnector1">
                <a:avLst/>
              </a:prstGeom>
              <a:ln w="63500">
                <a:solidFill>
                  <a:srgbClr val="7030A0">
                    <a:alpha val="48000"/>
                  </a:srgb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F0AAF27-CDD1-894D-9E4D-9CE9D809B3A0}"/>
                  </a:ext>
                </a:extLst>
              </p:cNvPr>
              <p:cNvSpPr txBox="1"/>
              <p:nvPr/>
            </p:nvSpPr>
            <p:spPr>
              <a:xfrm>
                <a:off x="10017243" y="5470471"/>
                <a:ext cx="2041402" cy="22076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What Trouton’s rule approximates (and some tables tell you precisely)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74A8646C-C2F3-6B4A-B9BC-F2406CF213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14514" y="5483631"/>
                <a:ext cx="0" cy="1661917"/>
              </a:xfrm>
              <a:prstGeom prst="straightConnector1">
                <a:avLst/>
              </a:prstGeom>
              <a:ln w="63500">
                <a:solidFill>
                  <a:srgbClr val="FF0000">
                    <a:alpha val="48000"/>
                  </a:srgb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6BFA818-6782-A34B-9CDD-9276F00EE7B3}"/>
                </a:ext>
              </a:extLst>
            </p:cNvPr>
            <p:cNvSpPr/>
            <p:nvPr/>
          </p:nvSpPr>
          <p:spPr>
            <a:xfrm>
              <a:off x="8402367" y="3427866"/>
              <a:ext cx="112847" cy="1670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5D9CC2-C60E-6442-886E-C6DF595E7281}"/>
              </a:ext>
            </a:extLst>
          </p:cNvPr>
          <p:cNvGrpSpPr/>
          <p:nvPr/>
        </p:nvGrpSpPr>
        <p:grpSpPr>
          <a:xfrm>
            <a:off x="6811388" y="22131"/>
            <a:ext cx="5380614" cy="2150641"/>
            <a:chOff x="6915376" y="1591030"/>
            <a:chExt cx="5380614" cy="215064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B8D74C5-E5F4-9746-AA37-81A4C4490875}"/>
                </a:ext>
              </a:extLst>
            </p:cNvPr>
            <p:cNvGrpSpPr/>
            <p:nvPr/>
          </p:nvGrpSpPr>
          <p:grpSpPr>
            <a:xfrm>
              <a:off x="6915376" y="1591030"/>
              <a:ext cx="5380614" cy="2150641"/>
              <a:chOff x="1048107" y="3356546"/>
              <a:chExt cx="8972086" cy="3205619"/>
            </a:xfrm>
          </p:grpSpPr>
          <p:pic>
            <p:nvPicPr>
              <p:cNvPr id="23" name="Picture 2" descr="Image result for table of entropy of vaporization">
                <a:extLst>
                  <a:ext uri="{FF2B5EF4-FFF2-40B4-BE49-F238E27FC236}">
                    <a16:creationId xmlns:a16="http://schemas.microsoft.com/office/drawing/2014/main" id="{AAF21310-8C36-BA4D-9B37-6F39D4F24B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197" b="22131"/>
              <a:stretch/>
            </p:blipFill>
            <p:spPr bwMode="auto">
              <a:xfrm>
                <a:off x="1048107" y="3356546"/>
                <a:ext cx="8972086" cy="32056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3E5E3FA-6395-214B-88C2-F2EAF7374B2E}"/>
                  </a:ext>
                </a:extLst>
              </p:cNvPr>
              <p:cNvSpPr/>
              <p:nvPr/>
            </p:nvSpPr>
            <p:spPr>
              <a:xfrm>
                <a:off x="1376978" y="5533049"/>
                <a:ext cx="7659445" cy="316022"/>
              </a:xfrm>
              <a:prstGeom prst="rect">
                <a:avLst/>
              </a:prstGeom>
              <a:solidFill>
                <a:schemeClr val="accent4">
                  <a:alpha val="44000"/>
                </a:schemeClr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8CF29FB-8125-E746-B520-45A2A08D5B83}"/>
                  </a:ext>
                </a:extLst>
              </p:cNvPr>
              <p:cNvSpPr/>
              <p:nvPr/>
            </p:nvSpPr>
            <p:spPr>
              <a:xfrm>
                <a:off x="1376978" y="3816220"/>
                <a:ext cx="7659445" cy="316022"/>
              </a:xfrm>
              <a:prstGeom prst="rect">
                <a:avLst/>
              </a:prstGeom>
              <a:solidFill>
                <a:srgbClr val="FF0000">
                  <a:alpha val="44000"/>
                </a:srgbClr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98BCB9E-9F76-B645-BEB3-03A44DC40FB1}"/>
                </a:ext>
              </a:extLst>
            </p:cNvPr>
            <p:cNvSpPr/>
            <p:nvPr/>
          </p:nvSpPr>
          <p:spPr>
            <a:xfrm>
              <a:off x="7109658" y="3289059"/>
              <a:ext cx="4691481" cy="336256"/>
            </a:xfrm>
            <a:prstGeom prst="rect">
              <a:avLst/>
            </a:prstGeom>
            <a:solidFill>
              <a:schemeClr val="accent1">
                <a:alpha val="44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E2C94C9-910D-5F4E-8C9B-0AE67D6B4446}"/>
              </a:ext>
            </a:extLst>
          </p:cNvPr>
          <p:cNvGrpSpPr/>
          <p:nvPr/>
        </p:nvGrpSpPr>
        <p:grpSpPr>
          <a:xfrm>
            <a:off x="191996" y="1777251"/>
            <a:ext cx="6623073" cy="4546035"/>
            <a:chOff x="191996" y="1777251"/>
            <a:chExt cx="6623073" cy="4546035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4662E90-D56E-DB48-928F-9F55132908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7299" b="27699"/>
            <a:stretch/>
          </p:blipFill>
          <p:spPr>
            <a:xfrm>
              <a:off x="191996" y="1777251"/>
              <a:ext cx="6623073" cy="4546035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C754976-0A6E-6C43-BB68-CE097F3EB2F1}"/>
                </a:ext>
              </a:extLst>
            </p:cNvPr>
            <p:cNvGrpSpPr/>
            <p:nvPr/>
          </p:nvGrpSpPr>
          <p:grpSpPr>
            <a:xfrm>
              <a:off x="493483" y="2092926"/>
              <a:ext cx="2825118" cy="2713215"/>
              <a:chOff x="493483" y="2092926"/>
              <a:chExt cx="2825118" cy="2713215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E62D4EB-A2C7-FB4C-8821-C41B2893DF01}"/>
                  </a:ext>
                </a:extLst>
              </p:cNvPr>
              <p:cNvGrpSpPr/>
              <p:nvPr/>
            </p:nvGrpSpPr>
            <p:grpSpPr>
              <a:xfrm>
                <a:off x="493483" y="2092926"/>
                <a:ext cx="2825118" cy="2713215"/>
                <a:chOff x="2218609" y="974247"/>
                <a:chExt cx="3682082" cy="3619700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C679B2C4-B92F-9E4B-876F-50E6B2880A42}"/>
                    </a:ext>
                  </a:extLst>
                </p:cNvPr>
                <p:cNvGrpSpPr/>
                <p:nvPr/>
              </p:nvGrpSpPr>
              <p:grpSpPr>
                <a:xfrm>
                  <a:off x="3133009" y="974247"/>
                  <a:ext cx="2767682" cy="3619700"/>
                  <a:chOff x="1308590" y="1469066"/>
                  <a:chExt cx="2190750" cy="2748079"/>
                </a:xfrm>
              </p:grpSpPr>
              <p:cxnSp>
                <p:nvCxnSpPr>
                  <p:cNvPr id="13" name="Straight Arrow Connector 12">
                    <a:extLst>
                      <a:ext uri="{FF2B5EF4-FFF2-40B4-BE49-F238E27FC236}">
                        <a16:creationId xmlns:a16="http://schemas.microsoft.com/office/drawing/2014/main" id="{433AE05E-8969-574F-B9FA-72CB16F94F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99340" y="1469066"/>
                    <a:ext cx="0" cy="1261730"/>
                  </a:xfrm>
                  <a:prstGeom prst="straightConnector1">
                    <a:avLst/>
                  </a:prstGeom>
                  <a:ln w="63500">
                    <a:solidFill>
                      <a:srgbClr val="FF0000">
                        <a:alpha val="48000"/>
                      </a:srgb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Arrow Connector 18">
                    <a:extLst>
                      <a:ext uri="{FF2B5EF4-FFF2-40B4-BE49-F238E27FC236}">
                        <a16:creationId xmlns:a16="http://schemas.microsoft.com/office/drawing/2014/main" id="{2FB15279-DDD3-4044-AFB0-3631223229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08590" y="3700631"/>
                    <a:ext cx="0" cy="516514"/>
                  </a:xfrm>
                  <a:prstGeom prst="straightConnector1">
                    <a:avLst/>
                  </a:prstGeom>
                  <a:ln w="63500">
                    <a:solidFill>
                      <a:srgbClr val="7030A0">
                        <a:alpha val="48000"/>
                      </a:srgb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69D21B52-BBB9-7346-87C0-7231C50AA4B9}"/>
                    </a:ext>
                  </a:extLst>
                </p:cNvPr>
                <p:cNvSpPr txBox="1"/>
                <p:nvPr/>
              </p:nvSpPr>
              <p:spPr>
                <a:xfrm>
                  <a:off x="2218609" y="1077420"/>
                  <a:ext cx="9144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S</a:t>
                  </a:r>
                </a:p>
              </p:txBody>
            </p:sp>
          </p:grp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30108EB-FE39-4A42-BB3F-726DD27D0B01}"/>
                  </a:ext>
                </a:extLst>
              </p:cNvPr>
              <p:cNvSpPr/>
              <p:nvPr/>
            </p:nvSpPr>
            <p:spPr>
              <a:xfrm>
                <a:off x="1900402" y="3756146"/>
                <a:ext cx="166857" cy="1670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01197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5CBAA7C2-FDB0-1648-B96F-447092658283}"/>
              </a:ext>
            </a:extLst>
          </p:cNvPr>
          <p:cNvGrpSpPr/>
          <p:nvPr/>
        </p:nvGrpSpPr>
        <p:grpSpPr>
          <a:xfrm>
            <a:off x="191996" y="1777251"/>
            <a:ext cx="6623073" cy="4546035"/>
            <a:chOff x="191996" y="1777251"/>
            <a:chExt cx="6623073" cy="4546035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1E9B086-4530-9242-8838-359F35A4E5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7299" b="27699"/>
            <a:stretch/>
          </p:blipFill>
          <p:spPr>
            <a:xfrm>
              <a:off x="191996" y="1777251"/>
              <a:ext cx="6623073" cy="4546035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E633A43-15C5-8D42-BB6E-54132B4B0EA6}"/>
                </a:ext>
              </a:extLst>
            </p:cNvPr>
            <p:cNvGrpSpPr/>
            <p:nvPr/>
          </p:nvGrpSpPr>
          <p:grpSpPr>
            <a:xfrm>
              <a:off x="493483" y="2092926"/>
              <a:ext cx="2825118" cy="2713215"/>
              <a:chOff x="493483" y="2092926"/>
              <a:chExt cx="2825118" cy="2713215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175C705A-3325-BB43-A612-14789EFE13BE}"/>
                  </a:ext>
                </a:extLst>
              </p:cNvPr>
              <p:cNvGrpSpPr/>
              <p:nvPr/>
            </p:nvGrpSpPr>
            <p:grpSpPr>
              <a:xfrm>
                <a:off x="493483" y="2092926"/>
                <a:ext cx="2825118" cy="2713215"/>
                <a:chOff x="2218609" y="974247"/>
                <a:chExt cx="3682082" cy="3619700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5A178496-2986-BB46-BFBB-CE0BC8F688D0}"/>
                    </a:ext>
                  </a:extLst>
                </p:cNvPr>
                <p:cNvGrpSpPr/>
                <p:nvPr/>
              </p:nvGrpSpPr>
              <p:grpSpPr>
                <a:xfrm>
                  <a:off x="3133009" y="974247"/>
                  <a:ext cx="2767682" cy="3619700"/>
                  <a:chOff x="1308590" y="1469066"/>
                  <a:chExt cx="2190750" cy="2748079"/>
                </a:xfrm>
              </p:grpSpPr>
              <p:cxnSp>
                <p:nvCxnSpPr>
                  <p:cNvPr id="38" name="Straight Arrow Connector 37">
                    <a:extLst>
                      <a:ext uri="{FF2B5EF4-FFF2-40B4-BE49-F238E27FC236}">
                        <a16:creationId xmlns:a16="http://schemas.microsoft.com/office/drawing/2014/main" id="{84F6A71B-148A-AB47-BC3A-14534D70AE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99340" y="1469066"/>
                    <a:ext cx="0" cy="1261730"/>
                  </a:xfrm>
                  <a:prstGeom prst="straightConnector1">
                    <a:avLst/>
                  </a:prstGeom>
                  <a:ln w="63500">
                    <a:solidFill>
                      <a:srgbClr val="FF0000">
                        <a:alpha val="48000"/>
                      </a:srgb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88DCC477-EA40-734C-AA5C-093D68BA12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08590" y="3700631"/>
                    <a:ext cx="0" cy="516514"/>
                  </a:xfrm>
                  <a:prstGeom prst="straightConnector1">
                    <a:avLst/>
                  </a:prstGeom>
                  <a:ln w="63500">
                    <a:solidFill>
                      <a:srgbClr val="7030A0">
                        <a:alpha val="48000"/>
                      </a:srgb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78E54EF-8538-B14E-9F24-ED3A16948ECA}"/>
                    </a:ext>
                  </a:extLst>
                </p:cNvPr>
                <p:cNvSpPr txBox="1"/>
                <p:nvPr/>
              </p:nvSpPr>
              <p:spPr>
                <a:xfrm>
                  <a:off x="2218609" y="1077420"/>
                  <a:ext cx="9144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S</a:t>
                  </a:r>
                </a:p>
              </p:txBody>
            </p:sp>
          </p:grp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AA140D1-6773-E649-AC9D-6268AF2B5D75}"/>
                  </a:ext>
                </a:extLst>
              </p:cNvPr>
              <p:cNvSpPr/>
              <p:nvPr/>
            </p:nvSpPr>
            <p:spPr>
              <a:xfrm>
                <a:off x="1900402" y="3756146"/>
                <a:ext cx="166857" cy="1670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E2AEBCC-9153-B24B-8E3A-E07B75C86BBF}"/>
              </a:ext>
            </a:extLst>
          </p:cNvPr>
          <p:cNvSpPr txBox="1"/>
          <p:nvPr/>
        </p:nvSpPr>
        <p:spPr>
          <a:xfrm>
            <a:off x="-1" y="0"/>
            <a:ext cx="5380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Supercooling and superheating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91EBF8-1968-EA4D-889D-216585951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550" y="4457010"/>
            <a:ext cx="5076510" cy="185010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06AF6DD8-74E4-DC4F-A71B-AD24732320AE}"/>
              </a:ext>
            </a:extLst>
          </p:cNvPr>
          <p:cNvGrpSpPr/>
          <p:nvPr/>
        </p:nvGrpSpPr>
        <p:grpSpPr>
          <a:xfrm>
            <a:off x="6943459" y="428098"/>
            <a:ext cx="5072825" cy="3411660"/>
            <a:chOff x="6943459" y="810481"/>
            <a:chExt cx="5072825" cy="341166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DC863C0-AB74-4B4D-8935-5D189BDD01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3459" y="810481"/>
              <a:ext cx="4944435" cy="3411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5A0FDAA-6914-F845-8AE2-4816176E81AC}"/>
                </a:ext>
              </a:extLst>
            </p:cNvPr>
            <p:cNvSpPr txBox="1"/>
            <p:nvPr/>
          </p:nvSpPr>
          <p:spPr>
            <a:xfrm>
              <a:off x="7071853" y="810481"/>
              <a:ext cx="4944431" cy="6644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https://</a:t>
              </a:r>
              <a:r>
                <a:rPr lang="en-US" dirty="0" err="1"/>
                <a:t>forum.xcitefun.net</a:t>
              </a:r>
              <a:r>
                <a:rPr lang="en-US" dirty="0"/>
                <a:t>/punch-hole-clouds-layer-of-supercooled-clouds-t16564.html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6443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C4D51AB-942B-FC45-BC1E-A73EAE9C61BD}"/>
              </a:ext>
            </a:extLst>
          </p:cNvPr>
          <p:cNvSpPr txBox="1"/>
          <p:nvPr/>
        </p:nvSpPr>
        <p:spPr>
          <a:xfrm>
            <a:off x="0" y="-2727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Agenda for today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6E1C86-EA13-3769-710E-732AA4FDAF38}"/>
                  </a:ext>
                </a:extLst>
              </p:cNvPr>
              <p:cNvSpPr txBox="1"/>
              <p:nvPr/>
            </p:nvSpPr>
            <p:spPr>
              <a:xfrm>
                <a:off x="836212" y="1025160"/>
                <a:ext cx="1115568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Finish up our introduction to entropy (specifically,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Managing expectations (Trouton, Richard)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b="1" dirty="0" err="1"/>
                  <a:t>CruisingSTP</a:t>
                </a:r>
                <a:r>
                  <a:rPr lang="en-US" sz="2400" b="1" dirty="0"/>
                  <a:t> and numerical integration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6E1C86-EA13-3769-710E-732AA4FDA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212" y="1025160"/>
                <a:ext cx="11155681" cy="1200329"/>
              </a:xfrm>
              <a:prstGeom prst="rect">
                <a:avLst/>
              </a:prstGeom>
              <a:blipFill>
                <a:blip r:embed="rId2"/>
                <a:stretch>
                  <a:fillRect l="-795" t="-4167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4955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AB680B26-E113-F046-84CF-4B859F76D824}"/>
              </a:ext>
            </a:extLst>
          </p:cNvPr>
          <p:cNvGrpSpPr/>
          <p:nvPr/>
        </p:nvGrpSpPr>
        <p:grpSpPr>
          <a:xfrm>
            <a:off x="303713" y="278086"/>
            <a:ext cx="3716465" cy="2790255"/>
            <a:chOff x="303713" y="278086"/>
            <a:chExt cx="3716465" cy="279025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2F4656-2340-2949-BF02-C0286131135E}"/>
                </a:ext>
              </a:extLst>
            </p:cNvPr>
            <p:cNvGrpSpPr/>
            <p:nvPr/>
          </p:nvGrpSpPr>
          <p:grpSpPr>
            <a:xfrm>
              <a:off x="303713" y="278086"/>
              <a:ext cx="3716465" cy="2790255"/>
              <a:chOff x="303713" y="278086"/>
              <a:chExt cx="3716465" cy="2790255"/>
            </a:xfrm>
          </p:grpSpPr>
          <p:pic>
            <p:nvPicPr>
              <p:cNvPr id="29" name="Picture 4">
                <a:extLst>
                  <a:ext uri="{FF2B5EF4-FFF2-40B4-BE49-F238E27FC236}">
                    <a16:creationId xmlns:a16="http://schemas.microsoft.com/office/drawing/2014/main" id="{3D18B128-0EEB-714C-8012-9A18EA5DCF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3713" y="278086"/>
                <a:ext cx="3716465" cy="27902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C1DBFB5E-7257-214C-B382-17DF97CEE661}"/>
                  </a:ext>
                </a:extLst>
              </p:cNvPr>
              <p:cNvCxnSpPr/>
              <p:nvPr/>
            </p:nvCxnSpPr>
            <p:spPr>
              <a:xfrm>
                <a:off x="1158406" y="2277726"/>
                <a:ext cx="1275268" cy="341644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FB8C8BC-4E91-A24A-9E6C-93A15945737C}"/>
                    </a:ext>
                  </a:extLst>
                </p:cNvPr>
                <p:cNvSpPr txBox="1"/>
                <p:nvPr/>
              </p:nvSpPr>
              <p:spPr>
                <a:xfrm>
                  <a:off x="2020576" y="1309849"/>
                  <a:ext cx="413098" cy="48577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r>
                            <a:rPr lang="en-US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a14:m>
                  <a:r>
                    <a:rPr lang="en-US" dirty="0">
                      <a:solidFill>
                        <a:srgbClr val="C00000"/>
                      </a:solidFill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FB8C8BC-4E91-A24A-9E6C-93A1594573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0576" y="1309849"/>
                  <a:ext cx="413098" cy="485774"/>
                </a:xfrm>
                <a:prstGeom prst="rect">
                  <a:avLst/>
                </a:prstGeom>
                <a:blipFill>
                  <a:blip r:embed="rId3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7F75523-2889-9D44-82A6-48571AC0BFCC}"/>
              </a:ext>
            </a:extLst>
          </p:cNvPr>
          <p:cNvGrpSpPr/>
          <p:nvPr/>
        </p:nvGrpSpPr>
        <p:grpSpPr>
          <a:xfrm>
            <a:off x="2709087" y="2965939"/>
            <a:ext cx="4408093" cy="3306070"/>
            <a:chOff x="3207853" y="2965939"/>
            <a:chExt cx="4408093" cy="3306070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C941ACD-6E32-FB48-A663-899DACD156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7853" y="2965939"/>
              <a:ext cx="4408093" cy="3306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6A137D8-5C67-6F4E-84DB-CD9A4E7C3E42}"/>
                    </a:ext>
                  </a:extLst>
                </p:cNvPr>
                <p:cNvSpPr txBox="1"/>
                <p:nvPr/>
              </p:nvSpPr>
              <p:spPr>
                <a:xfrm>
                  <a:off x="4389378" y="4297090"/>
                  <a:ext cx="1022521" cy="4714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num>
                                  <m:den>
                                    <m:r>
                                      <a:rPr lang="en-US" sz="1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6A137D8-5C67-6F4E-84DB-CD9A4E7C3E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9378" y="4297090"/>
                  <a:ext cx="1022521" cy="47141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931DAD-6B5B-4C44-936A-DB994B4042B8}"/>
                    </a:ext>
                  </a:extLst>
                </p:cNvPr>
                <p:cNvSpPr txBox="1"/>
                <p:nvPr/>
              </p:nvSpPr>
              <p:spPr>
                <a:xfrm>
                  <a:off x="6002662" y="4124325"/>
                  <a:ext cx="1022521" cy="4714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num>
                                  <m:den>
                                    <m:r>
                                      <a:rPr lang="en-US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931DAD-6B5B-4C44-936A-DB994B4042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2662" y="4124325"/>
                  <a:ext cx="1022521" cy="47141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1DFFD92-E12C-8045-8D52-ED77A8460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356" y="404853"/>
            <a:ext cx="3624105" cy="271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57A128-F566-7740-AC20-27A0C0200D58}"/>
                  </a:ext>
                </a:extLst>
              </p:cNvPr>
              <p:cNvSpPr txBox="1"/>
              <p:nvPr/>
            </p:nvSpPr>
            <p:spPr>
              <a:xfrm>
                <a:off x="442202" y="2714184"/>
                <a:ext cx="6482116" cy="6931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𝑡𝑒𝑚𝑝𝑒𝑟𝑎𝑡𝑢𝑟𝑒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𝑑𝑇</m:t>
                        </m:r>
                      </m:e>
                    </m:nary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𝑑𝑇</m:t>
                        </m:r>
                      </m:e>
                    </m:nary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57A128-F566-7740-AC20-27A0C0200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02" y="2714184"/>
                <a:ext cx="6482116" cy="693138"/>
              </a:xfrm>
              <a:prstGeom prst="rect">
                <a:avLst/>
              </a:prstGeom>
              <a:blipFill>
                <a:blip r:embed="rId8"/>
                <a:stretch>
                  <a:fillRect l="-391" t="-91071" b="-1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5D15F2-25A8-AC4B-82EC-D997D92BFB7C}"/>
                  </a:ext>
                </a:extLst>
              </p:cNvPr>
              <p:cNvSpPr txBox="1"/>
              <p:nvPr/>
            </p:nvSpPr>
            <p:spPr>
              <a:xfrm>
                <a:off x="6567056" y="2598384"/>
                <a:ext cx="5421432" cy="6931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𝑝𝑟𝑒𝑠𝑠𝑢𝑟𝑒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nary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𝑉𝑑𝑃</m:t>
                        </m:r>
                      </m:e>
                    </m:nary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5D15F2-25A8-AC4B-82EC-D997D92BF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056" y="2598384"/>
                <a:ext cx="5421432" cy="693138"/>
              </a:xfrm>
              <a:prstGeom prst="rect">
                <a:avLst/>
              </a:prstGeom>
              <a:blipFill>
                <a:blip r:embed="rId9"/>
                <a:stretch>
                  <a:fillRect t="-91071" b="-1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1D858F-DF73-C44A-B123-7C2CAF5D911B}"/>
                  </a:ext>
                </a:extLst>
              </p:cNvPr>
              <p:cNvSpPr txBox="1"/>
              <p:nvPr/>
            </p:nvSpPr>
            <p:spPr>
              <a:xfrm>
                <a:off x="6785128" y="4532795"/>
                <a:ext cx="5395570" cy="5037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𝑡𝑒𝑚𝑝𝑒𝑟𝑎𝑡𝑢𝑟𝑒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𝑝𝑟𝑒𝑠𝑠𝑢𝑟𝑒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1D858F-DF73-C44A-B123-7C2CAF5D9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128" y="4532795"/>
                <a:ext cx="5395570" cy="503728"/>
              </a:xfrm>
              <a:prstGeom prst="rect">
                <a:avLst/>
              </a:prstGeom>
              <a:blipFill>
                <a:blip r:embed="rId1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4BC4F3B-C03A-9449-A49C-77DE1144F765}"/>
                  </a:ext>
                </a:extLst>
              </p:cNvPr>
              <p:cNvSpPr txBox="1"/>
              <p:nvPr/>
            </p:nvSpPr>
            <p:spPr>
              <a:xfrm>
                <a:off x="9310309" y="1784836"/>
                <a:ext cx="67255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1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1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4BC4F3B-C03A-9449-A49C-77DE1144F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309" y="1784836"/>
                <a:ext cx="672553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D41F501-6D42-E942-A6A2-4316E019F3D5}"/>
              </a:ext>
            </a:extLst>
          </p:cNvPr>
          <p:cNvCxnSpPr>
            <a:cxnSpLocks/>
          </p:cNvCxnSpPr>
          <p:nvPr/>
        </p:nvCxnSpPr>
        <p:spPr>
          <a:xfrm flipV="1">
            <a:off x="10215043" y="2133962"/>
            <a:ext cx="776807" cy="598976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6AF98C3-72BF-9B44-930C-01D2898C90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0676" y="6137031"/>
            <a:ext cx="11766619" cy="65594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BEC0267-A89F-4A4C-8E5A-CF69EFB9F9AE}"/>
              </a:ext>
            </a:extLst>
          </p:cNvPr>
          <p:cNvGrpSpPr/>
          <p:nvPr/>
        </p:nvGrpSpPr>
        <p:grpSpPr>
          <a:xfrm>
            <a:off x="6408820" y="989573"/>
            <a:ext cx="2060298" cy="1144389"/>
            <a:chOff x="6408820" y="989573"/>
            <a:chExt cx="2060298" cy="11443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9033B67-CE6B-394E-9FF4-1D42C08D5FFC}"/>
                    </a:ext>
                  </a:extLst>
                </p:cNvPr>
                <p:cNvSpPr txBox="1"/>
                <p:nvPr/>
              </p:nvSpPr>
              <p:spPr>
                <a:xfrm>
                  <a:off x="6425918" y="989573"/>
                  <a:ext cx="2043200" cy="52322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1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1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US" sz="1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</m:oMath>
                  </a14:m>
                  <a:r>
                    <a:rPr lang="en-US" sz="1400" b="1" dirty="0"/>
                    <a:t>constant if liquid or solid 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9033B67-CE6B-394E-9FF4-1D42C08D5F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5918" y="989573"/>
                  <a:ext cx="2043200" cy="523220"/>
                </a:xfrm>
                <a:prstGeom prst="rect">
                  <a:avLst/>
                </a:prstGeom>
                <a:blipFill>
                  <a:blip r:embed="rId13"/>
                  <a:stretch>
                    <a:fillRect l="-617" t="-2326" b="-116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6306059-6B8E-9241-A853-EC309F9F35EA}"/>
                    </a:ext>
                  </a:extLst>
                </p:cNvPr>
                <p:cNvSpPr txBox="1"/>
                <p:nvPr/>
              </p:nvSpPr>
              <p:spPr>
                <a:xfrm>
                  <a:off x="6408820" y="1732505"/>
                  <a:ext cx="2043201" cy="401457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1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1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US" sz="1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−</m:t>
                      </m:r>
                      <m:f>
                        <m:fPr>
                          <m:ctrlPr>
                            <a:rPr lang="en-US" sz="1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num>
                        <m:den>
                          <m:r>
                            <a:rPr lang="en-US" sz="1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den>
                      </m:f>
                    </m:oMath>
                  </a14:m>
                  <a:r>
                    <a:rPr lang="en-US" sz="1400" b="1" dirty="0"/>
                    <a:t>  if a gas</a:t>
                  </a:r>
                  <a:r>
                    <a:rPr lang="en-US" sz="14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 </a:t>
                  </a:r>
                  <a:endParaRPr lang="en-US" sz="1400" b="1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6306059-6B8E-9241-A853-EC309F9F35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8820" y="1732505"/>
                  <a:ext cx="2043201" cy="401457"/>
                </a:xfrm>
                <a:prstGeom prst="rect">
                  <a:avLst/>
                </a:prstGeom>
                <a:blipFill>
                  <a:blip r:embed="rId14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DD494D3-80DD-794B-8E8D-FDA76260F68F}"/>
                  </a:ext>
                </a:extLst>
              </p:cNvPr>
              <p:cNvSpPr txBox="1"/>
              <p:nvPr/>
            </p:nvSpPr>
            <p:spPr>
              <a:xfrm>
                <a:off x="0" y="-7604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The CGI on this focuses on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/>
                  <a:t> and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𝒕𝒓𝒔</m:t>
                        </m:r>
                      </m:sub>
                    </m:sSub>
                    <m:r>
                      <a:rPr lang="en-US" sz="24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DD494D3-80DD-794B-8E8D-FDA76260F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7604"/>
                <a:ext cx="12192000" cy="461665"/>
              </a:xfrm>
              <a:prstGeom prst="rect">
                <a:avLst/>
              </a:prstGeom>
              <a:blipFill>
                <a:blip r:embed="rId15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4189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C4D51AB-942B-FC45-BC1E-A73EAE9C61BD}"/>
              </a:ext>
            </a:extLst>
          </p:cNvPr>
          <p:cNvSpPr txBox="1"/>
          <p:nvPr/>
        </p:nvSpPr>
        <p:spPr>
          <a:xfrm>
            <a:off x="0" y="-2727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Last time: we introduced the Thermodynamic Definition of Entropy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CCD7558-0740-2954-A832-3EEB8EB8C9DF}"/>
              </a:ext>
            </a:extLst>
          </p:cNvPr>
          <p:cNvGrpSpPr/>
          <p:nvPr/>
        </p:nvGrpSpPr>
        <p:grpSpPr>
          <a:xfrm>
            <a:off x="2742706" y="982850"/>
            <a:ext cx="6372782" cy="830997"/>
            <a:chOff x="2479816" y="2125850"/>
            <a:chExt cx="6372782" cy="830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5F896A1-4982-0E35-1A2A-DED992DFAA94}"/>
                    </a:ext>
                  </a:extLst>
                </p:cNvPr>
                <p:cNvSpPr txBox="1"/>
                <p:nvPr/>
              </p:nvSpPr>
              <p:spPr>
                <a:xfrm>
                  <a:off x="2479816" y="2125850"/>
                  <a:ext cx="2718148" cy="791435"/>
                </a:xfrm>
                <a:prstGeom prst="rect">
                  <a:avLst/>
                </a:prstGeom>
                <a:noFill/>
                <a:ln w="63500">
                  <a:solidFill>
                    <a:srgbClr val="7030A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  <m:sSub>
                              <m:sSubPr>
                                <m:ctrlP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𝒓𝒆𝒗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den>
                        </m:f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𝒅𝑺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5F896A1-4982-0E35-1A2A-DED992DFAA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9816" y="2125850"/>
                  <a:ext cx="2718148" cy="791435"/>
                </a:xfrm>
                <a:prstGeom prst="rect">
                  <a:avLst/>
                </a:prstGeom>
                <a:blipFill>
                  <a:blip r:embed="rId2"/>
                  <a:stretch>
                    <a:fillRect b="-1449"/>
                  </a:stretch>
                </a:blipFill>
                <a:ln w="63500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A6CB99-9D74-740A-A89B-88FAAED2B4F0}"/>
                </a:ext>
              </a:extLst>
            </p:cNvPr>
            <p:cNvSpPr txBox="1"/>
            <p:nvPr/>
          </p:nvSpPr>
          <p:spPr>
            <a:xfrm>
              <a:off x="5784545" y="2125850"/>
              <a:ext cx="30680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Thermodynamic definition of entropy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7B5F822-8C0E-E76B-4530-CFBF51E04AD8}"/>
              </a:ext>
            </a:extLst>
          </p:cNvPr>
          <p:cNvGrpSpPr/>
          <p:nvPr/>
        </p:nvGrpSpPr>
        <p:grpSpPr>
          <a:xfrm>
            <a:off x="1020144" y="2537470"/>
            <a:ext cx="4188305" cy="3053193"/>
            <a:chOff x="592100" y="665625"/>
            <a:chExt cx="4188305" cy="305319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0B61D1C-7A69-2EA1-45E4-706D88BA04C9}"/>
                </a:ext>
              </a:extLst>
            </p:cNvPr>
            <p:cNvGrpSpPr/>
            <p:nvPr/>
          </p:nvGrpSpPr>
          <p:grpSpPr>
            <a:xfrm>
              <a:off x="592100" y="915026"/>
              <a:ext cx="4188305" cy="2729277"/>
              <a:chOff x="3729340" y="1597479"/>
              <a:chExt cx="4188305" cy="2729277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4287248-F8A1-9121-5207-77FDD9EA5E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3048"/>
              <a:stretch/>
            </p:blipFill>
            <p:spPr>
              <a:xfrm>
                <a:off x="3729340" y="1720459"/>
                <a:ext cx="3616184" cy="2606297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228D135A-134E-AA98-69AE-86776415B618}"/>
                      </a:ext>
                    </a:extLst>
                  </p:cNvPr>
                  <p:cNvSpPr txBox="1"/>
                  <p:nvPr/>
                </p:nvSpPr>
                <p:spPr>
                  <a:xfrm>
                    <a:off x="5198307" y="2988806"/>
                    <a:ext cx="2169994" cy="7851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5E05317A-B1EC-7C0A-8ED6-4C5CDACF7A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98307" y="2988806"/>
                    <a:ext cx="2169994" cy="78515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32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5E9124C6-8EAF-C621-6B73-1E81204450FB}"/>
                      </a:ext>
                    </a:extLst>
                  </p:cNvPr>
                  <p:cNvSpPr txBox="1"/>
                  <p:nvPr/>
                </p:nvSpPr>
                <p:spPr>
                  <a:xfrm>
                    <a:off x="6042507" y="1597479"/>
                    <a:ext cx="1875138" cy="78380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050FF5D-D373-344E-1F67-95106F9BA44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2507" y="1597479"/>
                    <a:ext cx="1875138" cy="78380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63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" name="Frame 3">
              <a:extLst>
                <a:ext uri="{FF2B5EF4-FFF2-40B4-BE49-F238E27FC236}">
                  <a16:creationId xmlns:a16="http://schemas.microsoft.com/office/drawing/2014/main" id="{15B0DF9B-18E2-D0B5-2614-07A77039D2D1}"/>
                </a:ext>
              </a:extLst>
            </p:cNvPr>
            <p:cNvSpPr/>
            <p:nvPr/>
          </p:nvSpPr>
          <p:spPr>
            <a:xfrm>
              <a:off x="615539" y="665625"/>
              <a:ext cx="3904223" cy="3053193"/>
            </a:xfrm>
            <a:prstGeom prst="frame">
              <a:avLst>
                <a:gd name="adj1" fmla="val 2458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4DA2193-82F1-6B65-0C70-D27113F34AF4}"/>
                    </a:ext>
                  </a:extLst>
                </p:cNvPr>
                <p:cNvSpPr txBox="1"/>
                <p:nvPr/>
              </p:nvSpPr>
              <p:spPr>
                <a:xfrm>
                  <a:off x="1347430" y="892126"/>
                  <a:ext cx="1078601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44523B9-C3BF-1E62-FD6E-CB7EB884B7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7430" y="892126"/>
                  <a:ext cx="1078601" cy="461665"/>
                </a:xfrm>
                <a:prstGeom prst="rect">
                  <a:avLst/>
                </a:prstGeom>
                <a:blipFill>
                  <a:blip r:embed="rId11"/>
                  <a:stretch>
                    <a:fillRect l="-1163" r="-6977" b="-19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05E1E2B-F1F2-3C80-C4BA-0F8BDD6ADBCD}"/>
              </a:ext>
            </a:extLst>
          </p:cNvPr>
          <p:cNvGrpSpPr/>
          <p:nvPr/>
        </p:nvGrpSpPr>
        <p:grpSpPr>
          <a:xfrm>
            <a:off x="6047435" y="2537471"/>
            <a:ext cx="4625096" cy="3053193"/>
            <a:chOff x="516378" y="3732178"/>
            <a:chExt cx="4625096" cy="305319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3506A24-88A1-660A-CA89-9E0224FA2104}"/>
                </a:ext>
              </a:extLst>
            </p:cNvPr>
            <p:cNvGrpSpPr/>
            <p:nvPr/>
          </p:nvGrpSpPr>
          <p:grpSpPr>
            <a:xfrm>
              <a:off x="516378" y="3771826"/>
              <a:ext cx="4625096" cy="2982769"/>
              <a:chOff x="516378" y="3771826"/>
              <a:chExt cx="4625096" cy="298276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A3BBEFC-CF67-1770-4E87-9A5356C24ED9}"/>
                  </a:ext>
                </a:extLst>
              </p:cNvPr>
              <p:cNvGrpSpPr/>
              <p:nvPr/>
            </p:nvGrpSpPr>
            <p:grpSpPr>
              <a:xfrm>
                <a:off x="516378" y="3771826"/>
                <a:ext cx="4625096" cy="2982769"/>
                <a:chOff x="3383881" y="660187"/>
                <a:chExt cx="4625096" cy="2982769"/>
              </a:xfrm>
            </p:grpSpPr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74B30ACB-2CF1-7334-9AF2-F94656A450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/>
                <a:srcRect t="11650"/>
                <a:stretch/>
              </p:blipFill>
              <p:spPr>
                <a:xfrm>
                  <a:off x="3383881" y="1036659"/>
                  <a:ext cx="3819306" cy="2606297"/>
                </a:xfrm>
                <a:prstGeom prst="rect">
                  <a:avLst/>
                </a:prstGeom>
              </p:spPr>
            </p:pic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B70DA3D2-4733-73A8-8FB6-92188C00C05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61014" y="2053284"/>
                      <a:ext cx="2847963" cy="850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num>
                                      <m:den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B70DA3D2-4733-73A8-8FB6-92188C00C05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61014" y="2053284"/>
                      <a:ext cx="2847963" cy="850554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b="-29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B14F8195-9E76-8496-458E-FEF79552955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06800" y="660187"/>
                      <a:ext cx="2561095" cy="78380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E4782E82-1280-3307-B26B-9094ACFED70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006800" y="660187"/>
                      <a:ext cx="2561095" cy="783804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b="-64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AB6F46EA-B2F6-8AA8-E404-C0A27C05B0BE}"/>
                      </a:ext>
                    </a:extLst>
                  </p:cNvPr>
                  <p:cNvSpPr txBox="1"/>
                  <p:nvPr/>
                </p:nvSpPr>
                <p:spPr>
                  <a:xfrm>
                    <a:off x="1264035" y="4091199"/>
                    <a:ext cx="1078601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C0A5254-1D18-179E-E90D-47339F93B2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64035" y="4091199"/>
                    <a:ext cx="1078601" cy="46166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1163" r="-6977" b="-1621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9" name="Frame 18">
              <a:extLst>
                <a:ext uri="{FF2B5EF4-FFF2-40B4-BE49-F238E27FC236}">
                  <a16:creationId xmlns:a16="http://schemas.microsoft.com/office/drawing/2014/main" id="{32E09898-E603-E831-B58F-1DCC8B43304B}"/>
                </a:ext>
              </a:extLst>
            </p:cNvPr>
            <p:cNvSpPr/>
            <p:nvPr/>
          </p:nvSpPr>
          <p:spPr>
            <a:xfrm>
              <a:off x="615539" y="3732178"/>
              <a:ext cx="3904223" cy="3053193"/>
            </a:xfrm>
            <a:prstGeom prst="frame">
              <a:avLst>
                <a:gd name="adj1" fmla="val 2458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0610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/>
              <p:nvPr/>
            </p:nvSpPr>
            <p:spPr>
              <a:xfrm>
                <a:off x="0" y="-2727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 argued that the slope of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𝑺</m:t>
                    </m:r>
                    <m:d>
                      <m:d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</m:d>
                  </m:oMath>
                </a14:m>
                <a:r>
                  <a:rPr lang="en-US" sz="2400" b="1" dirty="0"/>
                  <a:t> relevant to isobaric heating looks like this  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727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49B3D58C-31E0-B4D3-5F72-7037087FFABC}"/>
              </a:ext>
            </a:extLst>
          </p:cNvPr>
          <p:cNvGrpSpPr/>
          <p:nvPr/>
        </p:nvGrpSpPr>
        <p:grpSpPr>
          <a:xfrm>
            <a:off x="-224629" y="1398494"/>
            <a:ext cx="6147486" cy="4216234"/>
            <a:chOff x="2499909" y="1398494"/>
            <a:chExt cx="6147486" cy="421623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7A2DDEC-7AD5-3548-AEB2-1DB286647B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561"/>
            <a:stretch/>
          </p:blipFill>
          <p:spPr>
            <a:xfrm>
              <a:off x="3332973" y="1398494"/>
              <a:ext cx="4654356" cy="325124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C8AE349-0593-D249-AB13-C294A3890C86}"/>
                    </a:ext>
                  </a:extLst>
                </p:cNvPr>
                <p:cNvSpPr txBox="1"/>
                <p:nvPr/>
              </p:nvSpPr>
              <p:spPr>
                <a:xfrm>
                  <a:off x="3332973" y="4716084"/>
                  <a:ext cx="4109431" cy="8986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𝑑𝑆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𝝏</m:t>
                                        </m:r>
                                        <m:r>
                                          <a:rPr lang="en-US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𝑺</m:t>
                                        </m:r>
                                      </m:num>
                                      <m:den>
                                        <m:r>
                                          <a:rPr lang="en-US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𝝏</m:t>
                                        </m:r>
                                        <m:r>
                                          <a:rPr lang="en-US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b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</m:sub>
                            </m:sSub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𝒅𝑻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d>
                              <m:d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𝑑𝑃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C8AE349-0593-D249-AB13-C294A3890C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2973" y="4716084"/>
                  <a:ext cx="4109431" cy="898644"/>
                </a:xfrm>
                <a:prstGeom prst="rect">
                  <a:avLst/>
                </a:prstGeom>
                <a:blipFill>
                  <a:blip r:embed="rId4"/>
                  <a:stretch>
                    <a:fillRect l="-617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6A2CC0B-185B-2341-8BA7-87BD1A7AB4DF}"/>
                    </a:ext>
                  </a:extLst>
                </p:cNvPr>
                <p:cNvSpPr txBox="1"/>
                <p:nvPr/>
              </p:nvSpPr>
              <p:spPr>
                <a:xfrm>
                  <a:off x="2499909" y="3454987"/>
                  <a:ext cx="6147486" cy="6610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6A2CC0B-185B-2341-8BA7-87BD1A7AB4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9909" y="3454987"/>
                  <a:ext cx="6147486" cy="661015"/>
                </a:xfrm>
                <a:prstGeom prst="rect">
                  <a:avLst/>
                </a:prstGeom>
                <a:blipFill>
                  <a:blip r:embed="rId5"/>
                  <a:stretch>
                    <a:fillRect b="-19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9251E57B-1CD5-FAE4-4654-F965BFF149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619" y="3331923"/>
              <a:ext cx="1341543" cy="938828"/>
            </a:xfrm>
            <a:prstGeom prst="straightConnector1">
              <a:avLst/>
            </a:prstGeom>
            <a:ln w="635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0986A18-4C6A-581D-9AD7-E3531447B301}"/>
                </a:ext>
              </a:extLst>
            </p:cNvPr>
            <p:cNvCxnSpPr>
              <a:cxnSpLocks/>
            </p:cNvCxnSpPr>
            <p:nvPr/>
          </p:nvCxnSpPr>
          <p:spPr>
            <a:xfrm>
              <a:off x="4369150" y="3615856"/>
              <a:ext cx="1726850" cy="704224"/>
            </a:xfrm>
            <a:prstGeom prst="straightConnector1">
              <a:avLst/>
            </a:prstGeom>
            <a:ln w="635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1584881" y="2390900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881" y="2390900"/>
                <a:ext cx="6147486" cy="6610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CA5284-D86C-71EB-A60A-44291C846DA8}"/>
                  </a:ext>
                </a:extLst>
              </p:cNvPr>
              <p:cNvSpPr txBox="1"/>
              <p:nvPr/>
            </p:nvSpPr>
            <p:spPr>
              <a:xfrm>
                <a:off x="6095855" y="1654600"/>
                <a:ext cx="5574447" cy="27476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𝒅𝑺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</m:num>
                      <m:den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den>
                    </m:f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𝒅𝑻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</m:num>
                      <m:den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den>
                    </m:f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If we say the heat capacity is more or less constant, this integrates out to</a:t>
                </a:r>
              </a:p>
              <a:p>
                <a:r>
                  <a:rPr lang="en-US" sz="2400" dirty="0"/>
                  <a:t> </a:t>
                </a:r>
                <a:endParaRPr lang="en-US" sz="2400" i="1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l-GR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𝜟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𝒍𝒏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num>
                      <m:den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𝒊𝒏𝒊𝒕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CA5284-D86C-71EB-A60A-44291C846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855" y="1654600"/>
                <a:ext cx="5574447" cy="2747675"/>
              </a:xfrm>
              <a:prstGeom prst="rect">
                <a:avLst/>
              </a:prstGeom>
              <a:blipFill>
                <a:blip r:embed="rId7"/>
                <a:stretch>
                  <a:fillRect l="-18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DB2FE1-F59C-2DB3-3751-B06A55486473}"/>
                  </a:ext>
                </a:extLst>
              </p:cNvPr>
              <p:cNvSpPr txBox="1"/>
              <p:nvPr/>
            </p:nvSpPr>
            <p:spPr>
              <a:xfrm>
                <a:off x="608435" y="5681076"/>
                <a:ext cx="4109431" cy="850554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f>
                            <m:f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den>
                          </m:f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𝒅𝑻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𝑑𝑃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DB2FE1-F59C-2DB3-3751-B06A55486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35" y="5681076"/>
                <a:ext cx="4109431" cy="850554"/>
              </a:xfrm>
              <a:prstGeom prst="rect">
                <a:avLst/>
              </a:prstGeom>
              <a:blipFill>
                <a:blip r:embed="rId8"/>
                <a:stretch>
                  <a:fillRect b="-1408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F817E370-41B4-CB0F-6524-1FE2F3EF48AA}"/>
              </a:ext>
            </a:extLst>
          </p:cNvPr>
          <p:cNvGrpSpPr/>
          <p:nvPr/>
        </p:nvGrpSpPr>
        <p:grpSpPr>
          <a:xfrm>
            <a:off x="5577263" y="4492149"/>
            <a:ext cx="3793745" cy="1105788"/>
            <a:chOff x="1420806" y="5474509"/>
            <a:chExt cx="3793745" cy="1105788"/>
          </a:xfrm>
        </p:grpSpPr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A38FE8FD-DFF1-AB47-1D01-6179AC69CDFD}"/>
                </a:ext>
              </a:extLst>
            </p:cNvPr>
            <p:cNvSpPr/>
            <p:nvPr/>
          </p:nvSpPr>
          <p:spPr>
            <a:xfrm rot="5400000">
              <a:off x="2968866" y="4413560"/>
              <a:ext cx="274791" cy="2396689"/>
            </a:xfrm>
            <a:prstGeom prst="righ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16B460-2B9F-AA1F-F8FD-2CF64CA6D19B}"/>
                </a:ext>
              </a:extLst>
            </p:cNvPr>
            <p:cNvSpPr txBox="1"/>
            <p:nvPr/>
          </p:nvSpPr>
          <p:spPr>
            <a:xfrm>
              <a:off x="1420806" y="5749300"/>
              <a:ext cx="37937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 should probably commit this to memory too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4502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/>
              <p:nvPr/>
            </p:nvSpPr>
            <p:spPr>
              <a:xfrm>
                <a:off x="0" y="-2727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And that the slope of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𝑺</m:t>
                    </m:r>
                    <m:d>
                      <m:d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</m:d>
                  </m:oMath>
                </a14:m>
                <a:r>
                  <a:rPr lang="en-US" sz="2400" b="1" dirty="0"/>
                  <a:t> relevant to isothermal changes in pressure looks like this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727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49B3D58C-31E0-B4D3-5F72-7037087FFABC}"/>
              </a:ext>
            </a:extLst>
          </p:cNvPr>
          <p:cNvGrpSpPr/>
          <p:nvPr/>
        </p:nvGrpSpPr>
        <p:grpSpPr>
          <a:xfrm>
            <a:off x="-224629" y="1398494"/>
            <a:ext cx="6147486" cy="4560468"/>
            <a:chOff x="2499909" y="1398494"/>
            <a:chExt cx="6147486" cy="456046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7A2DDEC-7AD5-3548-AEB2-1DB286647B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561"/>
            <a:stretch/>
          </p:blipFill>
          <p:spPr>
            <a:xfrm>
              <a:off x="3332973" y="1398494"/>
              <a:ext cx="4654356" cy="325124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C8AE349-0593-D249-AB13-C294A3890C86}"/>
                    </a:ext>
                  </a:extLst>
                </p:cNvPr>
                <p:cNvSpPr txBox="1"/>
                <p:nvPr/>
              </p:nvSpPr>
              <p:spPr>
                <a:xfrm>
                  <a:off x="3788246" y="5108408"/>
                  <a:ext cx="3570812" cy="850554"/>
                </a:xfrm>
                <a:prstGeom prst="rect">
                  <a:avLst/>
                </a:prstGeom>
                <a:noFill/>
                <a:ln w="38100">
                  <a:solidFill>
                    <a:srgbClr val="00B05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𝑑𝑆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𝑺</m:t>
                                    </m:r>
                                  </m:num>
                                  <m:den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𝑷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sub>
                        </m:s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𝒅𝑷</m:t>
                        </m:r>
                      </m:oMath>
                    </m:oMathPara>
                  </a14:m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C8AE349-0593-D249-AB13-C294A3890C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8246" y="5108408"/>
                  <a:ext cx="3570812" cy="850554"/>
                </a:xfrm>
                <a:prstGeom prst="rect">
                  <a:avLst/>
                </a:prstGeom>
                <a:blipFill>
                  <a:blip r:embed="rId4"/>
                  <a:stretch>
                    <a:fillRect b="-1408"/>
                  </a:stretch>
                </a:blipFill>
                <a:ln w="38100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6A2CC0B-185B-2341-8BA7-87BD1A7AB4DF}"/>
                    </a:ext>
                  </a:extLst>
                </p:cNvPr>
                <p:cNvSpPr txBox="1"/>
                <p:nvPr/>
              </p:nvSpPr>
              <p:spPr>
                <a:xfrm>
                  <a:off x="2499909" y="3454987"/>
                  <a:ext cx="6147486" cy="6610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6A2CC0B-185B-2341-8BA7-87BD1A7AB4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9909" y="3454987"/>
                  <a:ext cx="6147486" cy="661015"/>
                </a:xfrm>
                <a:prstGeom prst="rect">
                  <a:avLst/>
                </a:prstGeom>
                <a:blipFill>
                  <a:blip r:embed="rId5"/>
                  <a:stretch>
                    <a:fillRect b="-19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9251E57B-1CD5-FAE4-4654-F965BFF149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619" y="3331923"/>
              <a:ext cx="1341543" cy="938828"/>
            </a:xfrm>
            <a:prstGeom prst="straightConnector1">
              <a:avLst/>
            </a:prstGeom>
            <a:ln w="635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0986A18-4C6A-581D-9AD7-E3531447B301}"/>
                </a:ext>
              </a:extLst>
            </p:cNvPr>
            <p:cNvCxnSpPr>
              <a:cxnSpLocks/>
            </p:cNvCxnSpPr>
            <p:nvPr/>
          </p:nvCxnSpPr>
          <p:spPr>
            <a:xfrm>
              <a:off x="4369150" y="3615856"/>
              <a:ext cx="1726850" cy="704224"/>
            </a:xfrm>
            <a:prstGeom prst="straightConnector1">
              <a:avLst/>
            </a:prstGeom>
            <a:ln w="635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1584881" y="2390900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881" y="2390900"/>
                <a:ext cx="6147486" cy="6610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C9AD7A-68E1-BFEF-E6EA-D55CE221C90A}"/>
                  </a:ext>
                </a:extLst>
              </p:cNvPr>
              <p:cNvSpPr txBox="1"/>
              <p:nvPr/>
            </p:nvSpPr>
            <p:spPr>
              <a:xfrm>
                <a:off x="5295810" y="1242618"/>
                <a:ext cx="6553289" cy="232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Turns out, the </a:t>
                </a:r>
                <a:r>
                  <a:rPr lang="en-US" sz="2400" b="1" dirty="0"/>
                  <a:t>General Thermodynamic </a:t>
                </a:r>
                <a:r>
                  <a:rPr lang="en-US" sz="2400" dirty="0"/>
                  <a:t>result is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C9AD7A-68E1-BFEF-E6EA-D55CE221C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810" y="1242618"/>
                <a:ext cx="6553289" cy="2327881"/>
              </a:xfrm>
              <a:prstGeom prst="rect">
                <a:avLst/>
              </a:prstGeom>
              <a:blipFill>
                <a:blip r:embed="rId7"/>
                <a:stretch>
                  <a:fillRect l="-1547" t="-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35A534D-929B-CCB0-6471-E555A7F06438}"/>
              </a:ext>
            </a:extLst>
          </p:cNvPr>
          <p:cNvSpPr txBox="1"/>
          <p:nvPr/>
        </p:nvSpPr>
        <p:spPr>
          <a:xfrm>
            <a:off x="6973011" y="3331923"/>
            <a:ext cx="40721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(Also an arms-around the box Maxwell equation  thing ... get to this Friday)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6F8185-44E7-B8F8-0E55-0E3A28CE20D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1056"/>
          <a:stretch/>
        </p:blipFill>
        <p:spPr>
          <a:xfrm>
            <a:off x="7395470" y="4512749"/>
            <a:ext cx="2592505" cy="197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2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/>
              <p:nvPr/>
            </p:nvSpPr>
            <p:spPr>
              <a:xfrm>
                <a:off x="0" y="-2727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And that the slope of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𝑺</m:t>
                    </m:r>
                    <m:d>
                      <m:d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</m:d>
                  </m:oMath>
                </a14:m>
                <a:r>
                  <a:rPr lang="en-US" sz="2400" b="1" dirty="0"/>
                  <a:t> relevant to isothermal changes in pressure looks like this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727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49B3D58C-31E0-B4D3-5F72-7037087FFABC}"/>
              </a:ext>
            </a:extLst>
          </p:cNvPr>
          <p:cNvGrpSpPr/>
          <p:nvPr/>
        </p:nvGrpSpPr>
        <p:grpSpPr>
          <a:xfrm>
            <a:off x="-224629" y="1398494"/>
            <a:ext cx="6147486" cy="4503018"/>
            <a:chOff x="2499909" y="1398494"/>
            <a:chExt cx="6147486" cy="450301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7A2DDEC-7AD5-3548-AEB2-1DB286647B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561"/>
            <a:stretch/>
          </p:blipFill>
          <p:spPr>
            <a:xfrm>
              <a:off x="3332973" y="1398494"/>
              <a:ext cx="4654356" cy="325124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C8AE349-0593-D249-AB13-C294A3890C86}"/>
                    </a:ext>
                  </a:extLst>
                </p:cNvPr>
                <p:cNvSpPr txBox="1"/>
                <p:nvPr/>
              </p:nvSpPr>
              <p:spPr>
                <a:xfrm>
                  <a:off x="3787298" y="5117708"/>
                  <a:ext cx="3708598" cy="783804"/>
                </a:xfrm>
                <a:prstGeom prst="rect">
                  <a:avLst/>
                </a:prstGeom>
                <a:noFill/>
                <a:ln w="38100">
                  <a:solidFill>
                    <a:srgbClr val="00B05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𝑑𝑆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𝑑𝑇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𝒅𝑷</m:t>
                        </m:r>
                      </m:oMath>
                    </m:oMathPara>
                  </a14:m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C8AE349-0593-D249-AB13-C294A3890C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7298" y="5117708"/>
                  <a:ext cx="3708598" cy="783804"/>
                </a:xfrm>
                <a:prstGeom prst="rect">
                  <a:avLst/>
                </a:prstGeom>
                <a:blipFill>
                  <a:blip r:embed="rId4"/>
                  <a:stretch>
                    <a:fillRect b="-3030"/>
                  </a:stretch>
                </a:blipFill>
                <a:ln w="38100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6A2CC0B-185B-2341-8BA7-87BD1A7AB4DF}"/>
                    </a:ext>
                  </a:extLst>
                </p:cNvPr>
                <p:cNvSpPr txBox="1"/>
                <p:nvPr/>
              </p:nvSpPr>
              <p:spPr>
                <a:xfrm>
                  <a:off x="2499909" y="3454987"/>
                  <a:ext cx="6147486" cy="6610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6A2CC0B-185B-2341-8BA7-87BD1A7AB4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9909" y="3454987"/>
                  <a:ext cx="6147486" cy="661015"/>
                </a:xfrm>
                <a:prstGeom prst="rect">
                  <a:avLst/>
                </a:prstGeom>
                <a:blipFill>
                  <a:blip r:embed="rId5"/>
                  <a:stretch>
                    <a:fillRect b="-19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9251E57B-1CD5-FAE4-4654-F965BFF149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619" y="3331923"/>
              <a:ext cx="1341543" cy="938828"/>
            </a:xfrm>
            <a:prstGeom prst="straightConnector1">
              <a:avLst/>
            </a:prstGeom>
            <a:ln w="635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0986A18-4C6A-581D-9AD7-E3531447B301}"/>
                </a:ext>
              </a:extLst>
            </p:cNvPr>
            <p:cNvCxnSpPr>
              <a:cxnSpLocks/>
            </p:cNvCxnSpPr>
            <p:nvPr/>
          </p:nvCxnSpPr>
          <p:spPr>
            <a:xfrm>
              <a:off x="4369150" y="3615856"/>
              <a:ext cx="1726850" cy="704224"/>
            </a:xfrm>
            <a:prstGeom prst="straightConnector1">
              <a:avLst/>
            </a:prstGeom>
            <a:ln w="635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1584881" y="2390900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881" y="2390900"/>
                <a:ext cx="6147486" cy="6610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C9AD7A-68E1-BFEF-E6EA-D55CE221C90A}"/>
                  </a:ext>
                </a:extLst>
              </p:cNvPr>
              <p:cNvSpPr txBox="1"/>
              <p:nvPr/>
            </p:nvSpPr>
            <p:spPr>
              <a:xfrm>
                <a:off x="5295810" y="1242618"/>
                <a:ext cx="6553289" cy="232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Turns out, the </a:t>
                </a:r>
                <a:r>
                  <a:rPr lang="en-US" sz="2400" b="1" dirty="0"/>
                  <a:t>General Thermodynamic </a:t>
                </a:r>
                <a:r>
                  <a:rPr lang="en-US" sz="2400" dirty="0"/>
                  <a:t>result is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C9AD7A-68E1-BFEF-E6EA-D55CE221C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810" y="1242618"/>
                <a:ext cx="6553289" cy="2327881"/>
              </a:xfrm>
              <a:prstGeom prst="rect">
                <a:avLst/>
              </a:prstGeom>
              <a:blipFill>
                <a:blip r:embed="rId7"/>
                <a:stretch>
                  <a:fillRect l="-1547" t="-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D002CA9-511E-8152-E759-3C10DC915639}"/>
              </a:ext>
            </a:extLst>
          </p:cNvPr>
          <p:cNvSpPr txBox="1"/>
          <p:nvPr/>
        </p:nvSpPr>
        <p:spPr>
          <a:xfrm>
            <a:off x="1062760" y="6047964"/>
            <a:ext cx="3911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General Thermodynamics</a:t>
            </a:r>
          </a:p>
        </p:txBody>
      </p:sp>
    </p:spTree>
    <p:extLst>
      <p:ext uri="{BB962C8B-B14F-4D97-AF65-F5344CB8AC3E}">
        <p14:creationId xmlns:p14="http://schemas.microsoft.com/office/powerpoint/2010/main" val="661623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/>
              <p:nvPr/>
            </p:nvSpPr>
            <p:spPr>
              <a:xfrm>
                <a:off x="0" y="-2727"/>
                <a:ext cx="12192000" cy="693138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Next: special thermodynamics result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𝑺</m:t>
                                </m:r>
                              </m:num>
                              <m:den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/>
                  <a:t>when it’s an ideal gas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727"/>
                <a:ext cx="12192000" cy="693138"/>
              </a:xfrm>
              <a:prstGeom prst="rect">
                <a:avLst/>
              </a:prstGeom>
              <a:blipFill>
                <a:blip r:embed="rId2"/>
                <a:stretch>
                  <a:fillRect l="-832"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49B3D58C-31E0-B4D3-5F72-7037087FFABC}"/>
              </a:ext>
            </a:extLst>
          </p:cNvPr>
          <p:cNvGrpSpPr/>
          <p:nvPr/>
        </p:nvGrpSpPr>
        <p:grpSpPr>
          <a:xfrm>
            <a:off x="-224629" y="1398494"/>
            <a:ext cx="6147486" cy="4503696"/>
            <a:chOff x="2499909" y="1398494"/>
            <a:chExt cx="6147486" cy="45036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7A2DDEC-7AD5-3548-AEB2-1DB286647B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561"/>
            <a:stretch/>
          </p:blipFill>
          <p:spPr>
            <a:xfrm>
              <a:off x="3332973" y="1398494"/>
              <a:ext cx="4654356" cy="325124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C8AE349-0593-D249-AB13-C294A3890C86}"/>
                    </a:ext>
                  </a:extLst>
                </p:cNvPr>
                <p:cNvSpPr txBox="1"/>
                <p:nvPr/>
              </p:nvSpPr>
              <p:spPr>
                <a:xfrm>
                  <a:off x="3788600" y="5118386"/>
                  <a:ext cx="3708598" cy="783804"/>
                </a:xfrm>
                <a:prstGeom prst="rect">
                  <a:avLst/>
                </a:prstGeom>
                <a:noFill/>
                <a:ln w="38100">
                  <a:solidFill>
                    <a:srgbClr val="00B05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𝑑𝑆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𝑑𝑇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𝒏𝑹</m:t>
                            </m:r>
                          </m:num>
                          <m:den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den>
                        </m:f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𝒅𝑷</m:t>
                        </m:r>
                      </m:oMath>
                    </m:oMathPara>
                  </a14:m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C8AE349-0593-D249-AB13-C294A3890C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8600" y="5118386"/>
                  <a:ext cx="3708598" cy="783804"/>
                </a:xfrm>
                <a:prstGeom prst="rect">
                  <a:avLst/>
                </a:prstGeom>
                <a:blipFill>
                  <a:blip r:embed="rId4"/>
                  <a:stretch>
                    <a:fillRect b="-3030"/>
                  </a:stretch>
                </a:blipFill>
                <a:ln w="38100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6A2CC0B-185B-2341-8BA7-87BD1A7AB4DF}"/>
                    </a:ext>
                  </a:extLst>
                </p:cNvPr>
                <p:cNvSpPr txBox="1"/>
                <p:nvPr/>
              </p:nvSpPr>
              <p:spPr>
                <a:xfrm>
                  <a:off x="2499909" y="3454987"/>
                  <a:ext cx="6147486" cy="6610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6A2CC0B-185B-2341-8BA7-87BD1A7AB4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9909" y="3454987"/>
                  <a:ext cx="6147486" cy="661015"/>
                </a:xfrm>
                <a:prstGeom prst="rect">
                  <a:avLst/>
                </a:prstGeom>
                <a:blipFill>
                  <a:blip r:embed="rId5"/>
                  <a:stretch>
                    <a:fillRect b="-19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9251E57B-1CD5-FAE4-4654-F965BFF149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619" y="3331923"/>
              <a:ext cx="1341543" cy="938828"/>
            </a:xfrm>
            <a:prstGeom prst="straightConnector1">
              <a:avLst/>
            </a:prstGeom>
            <a:ln w="635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0986A18-4C6A-581D-9AD7-E3531447B301}"/>
                </a:ext>
              </a:extLst>
            </p:cNvPr>
            <p:cNvCxnSpPr>
              <a:cxnSpLocks/>
            </p:cNvCxnSpPr>
            <p:nvPr/>
          </p:nvCxnSpPr>
          <p:spPr>
            <a:xfrm>
              <a:off x="4369150" y="3615856"/>
              <a:ext cx="1726850" cy="704224"/>
            </a:xfrm>
            <a:prstGeom prst="straightConnector1">
              <a:avLst/>
            </a:prstGeom>
            <a:ln w="635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1584881" y="2390900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881" y="2390900"/>
                <a:ext cx="6147486" cy="6610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6D0A3C-AE48-091C-87C1-353A9A531880}"/>
                  </a:ext>
                </a:extLst>
              </p:cNvPr>
              <p:cNvSpPr txBox="1"/>
              <p:nvPr/>
            </p:nvSpPr>
            <p:spPr>
              <a:xfrm>
                <a:off x="5295810" y="1242618"/>
                <a:ext cx="6553289" cy="27802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We can do something more with this if it’s an </a:t>
                </a:r>
                <a:r>
                  <a:rPr lang="en-US" sz="2400" b="1" dirty="0"/>
                  <a:t>ideal gas</a:t>
                </a:r>
                <a:r>
                  <a:rPr lang="en-US" sz="2400" dirty="0"/>
                  <a:t>,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. So the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Special Thermodynamic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result (for ideal gases) is</a:t>
                </a: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𝑛𝑅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6D0A3C-AE48-091C-87C1-353A9A531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810" y="1242618"/>
                <a:ext cx="6553289" cy="2780248"/>
              </a:xfrm>
              <a:prstGeom prst="rect">
                <a:avLst/>
              </a:prstGeom>
              <a:blipFill>
                <a:blip r:embed="rId7"/>
                <a:stretch>
                  <a:fillRect l="-1547" t="-1364" r="-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4B21F34-6C75-518E-5E63-F547CA54F5BB}"/>
              </a:ext>
            </a:extLst>
          </p:cNvPr>
          <p:cNvSpPr txBox="1"/>
          <p:nvPr/>
        </p:nvSpPr>
        <p:spPr>
          <a:xfrm>
            <a:off x="1062760" y="6022912"/>
            <a:ext cx="3911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Special Thermodynamics (ideal gas)</a:t>
            </a:r>
          </a:p>
        </p:txBody>
      </p:sp>
    </p:spTree>
    <p:extLst>
      <p:ext uri="{BB962C8B-B14F-4D97-AF65-F5344CB8AC3E}">
        <p14:creationId xmlns:p14="http://schemas.microsoft.com/office/powerpoint/2010/main" val="4208548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/>
              <p:nvPr/>
            </p:nvSpPr>
            <p:spPr>
              <a:xfrm>
                <a:off x="0" y="-2727"/>
                <a:ext cx="12192000" cy="693138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Next: special thermodynamics result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𝑺</m:t>
                                </m:r>
                              </m:num>
                              <m:den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/>
                  <a:t>when it’s an ideal gas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727"/>
                <a:ext cx="12192000" cy="693138"/>
              </a:xfrm>
              <a:prstGeom prst="rect">
                <a:avLst/>
              </a:prstGeom>
              <a:blipFill>
                <a:blip r:embed="rId2"/>
                <a:stretch>
                  <a:fillRect l="-832"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49B3D58C-31E0-B4D3-5F72-7037087FFABC}"/>
              </a:ext>
            </a:extLst>
          </p:cNvPr>
          <p:cNvGrpSpPr/>
          <p:nvPr/>
        </p:nvGrpSpPr>
        <p:grpSpPr>
          <a:xfrm>
            <a:off x="-224629" y="1398494"/>
            <a:ext cx="6147486" cy="4503696"/>
            <a:chOff x="2499909" y="1398494"/>
            <a:chExt cx="6147486" cy="45036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7A2DDEC-7AD5-3548-AEB2-1DB286647B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561"/>
            <a:stretch/>
          </p:blipFill>
          <p:spPr>
            <a:xfrm>
              <a:off x="3332973" y="1398494"/>
              <a:ext cx="4654356" cy="325124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C8AE349-0593-D249-AB13-C294A3890C86}"/>
                    </a:ext>
                  </a:extLst>
                </p:cNvPr>
                <p:cNvSpPr txBox="1"/>
                <p:nvPr/>
              </p:nvSpPr>
              <p:spPr>
                <a:xfrm>
                  <a:off x="3788600" y="5118386"/>
                  <a:ext cx="3708598" cy="783804"/>
                </a:xfrm>
                <a:prstGeom prst="rect">
                  <a:avLst/>
                </a:prstGeom>
                <a:noFill/>
                <a:ln w="38100">
                  <a:solidFill>
                    <a:srgbClr val="00B05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𝑑𝑆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𝑑𝑇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𝒏𝑹</m:t>
                            </m:r>
                          </m:num>
                          <m:den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den>
                        </m:f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𝒅𝑷</m:t>
                        </m:r>
                      </m:oMath>
                    </m:oMathPara>
                  </a14:m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C8AE349-0593-D249-AB13-C294A3890C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8600" y="5118386"/>
                  <a:ext cx="3708598" cy="783804"/>
                </a:xfrm>
                <a:prstGeom prst="rect">
                  <a:avLst/>
                </a:prstGeom>
                <a:blipFill>
                  <a:blip r:embed="rId4"/>
                  <a:stretch>
                    <a:fillRect b="-3030"/>
                  </a:stretch>
                </a:blipFill>
                <a:ln w="38100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6A2CC0B-185B-2341-8BA7-87BD1A7AB4DF}"/>
                    </a:ext>
                  </a:extLst>
                </p:cNvPr>
                <p:cNvSpPr txBox="1"/>
                <p:nvPr/>
              </p:nvSpPr>
              <p:spPr>
                <a:xfrm>
                  <a:off x="2499909" y="3454987"/>
                  <a:ext cx="6147486" cy="6610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6A2CC0B-185B-2341-8BA7-87BD1A7AB4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9909" y="3454987"/>
                  <a:ext cx="6147486" cy="661015"/>
                </a:xfrm>
                <a:prstGeom prst="rect">
                  <a:avLst/>
                </a:prstGeom>
                <a:blipFill>
                  <a:blip r:embed="rId5"/>
                  <a:stretch>
                    <a:fillRect b="-19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9251E57B-1CD5-FAE4-4654-F965BFF149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619" y="3331923"/>
              <a:ext cx="1341543" cy="938828"/>
            </a:xfrm>
            <a:prstGeom prst="straightConnector1">
              <a:avLst/>
            </a:prstGeom>
            <a:ln w="635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0986A18-4C6A-581D-9AD7-E3531447B301}"/>
                </a:ext>
              </a:extLst>
            </p:cNvPr>
            <p:cNvCxnSpPr>
              <a:cxnSpLocks/>
            </p:cNvCxnSpPr>
            <p:nvPr/>
          </p:nvCxnSpPr>
          <p:spPr>
            <a:xfrm>
              <a:off x="4369150" y="3615856"/>
              <a:ext cx="1726850" cy="704224"/>
            </a:xfrm>
            <a:prstGeom prst="straightConnector1">
              <a:avLst/>
            </a:prstGeom>
            <a:ln w="635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1584881" y="2390900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881" y="2390900"/>
                <a:ext cx="6147486" cy="6610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6D0A3C-AE48-091C-87C1-353A9A531880}"/>
                  </a:ext>
                </a:extLst>
              </p:cNvPr>
              <p:cNvSpPr txBox="1"/>
              <p:nvPr/>
            </p:nvSpPr>
            <p:spPr>
              <a:xfrm>
                <a:off x="5295810" y="1242618"/>
                <a:ext cx="6553289" cy="3357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We can do something more with this if it’s an </a:t>
                </a:r>
                <a:r>
                  <a:rPr lang="en-US" sz="2400" b="1" dirty="0"/>
                  <a:t>ideal gas</a:t>
                </a:r>
                <a:r>
                  <a:rPr lang="en-US" sz="2400" dirty="0"/>
                  <a:t>,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. So the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Special Thermodynamic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result (for ideal gases) is</a:t>
                </a: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𝑛𝑅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/>
                  <a:t>This integrates out to </a:t>
                </a:r>
                <a14:m>
                  <m:oMath xmlns:m="http://schemas.openxmlformats.org/officeDocument/2006/math">
                    <m:r>
                      <a:rPr lang="el-GR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𝜟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𝒏𝑹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𝒍𝒏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num>
                      <m:den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𝒊𝒏𝒊𝒕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6D0A3C-AE48-091C-87C1-353A9A531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810" y="1242618"/>
                <a:ext cx="6553289" cy="3357458"/>
              </a:xfrm>
              <a:prstGeom prst="rect">
                <a:avLst/>
              </a:prstGeom>
              <a:blipFill>
                <a:blip r:embed="rId7"/>
                <a:stretch>
                  <a:fillRect l="-1547" t="-1128" r="-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4B21F34-6C75-518E-5E63-F547CA54F5BB}"/>
              </a:ext>
            </a:extLst>
          </p:cNvPr>
          <p:cNvSpPr txBox="1"/>
          <p:nvPr/>
        </p:nvSpPr>
        <p:spPr>
          <a:xfrm>
            <a:off x="1062760" y="6022912"/>
            <a:ext cx="3911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Special Thermodynamics (ideal gas)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5E5044-BAFE-5527-54F6-8BC9C843623D}"/>
              </a:ext>
            </a:extLst>
          </p:cNvPr>
          <p:cNvGrpSpPr/>
          <p:nvPr/>
        </p:nvGrpSpPr>
        <p:grpSpPr>
          <a:xfrm>
            <a:off x="7638656" y="4642570"/>
            <a:ext cx="3793745" cy="1105788"/>
            <a:chOff x="1420806" y="5474509"/>
            <a:chExt cx="3793745" cy="1105788"/>
          </a:xfrm>
        </p:grpSpPr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EC767D1F-37C8-6124-CECD-AA167E91E711}"/>
                </a:ext>
              </a:extLst>
            </p:cNvPr>
            <p:cNvSpPr/>
            <p:nvPr/>
          </p:nvSpPr>
          <p:spPr>
            <a:xfrm rot="5400000">
              <a:off x="2968866" y="4413560"/>
              <a:ext cx="274791" cy="2396689"/>
            </a:xfrm>
            <a:prstGeom prst="righ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DE3D64-8159-FECA-14D2-67DBC2F2182D}"/>
                </a:ext>
              </a:extLst>
            </p:cNvPr>
            <p:cNvSpPr txBox="1"/>
            <p:nvPr/>
          </p:nvSpPr>
          <p:spPr>
            <a:xfrm>
              <a:off x="1420806" y="5749300"/>
              <a:ext cx="37937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 should probably commit this to memory too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4314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/>
              <p:nvPr/>
            </p:nvSpPr>
            <p:spPr>
              <a:xfrm>
                <a:off x="5259641" y="1376055"/>
                <a:ext cx="3321465" cy="846642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𝑑𝑆</m:t>
                      </m:r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𝑑𝑇</m:t>
                      </m:r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𝑑𝑉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641" y="1376055"/>
                <a:ext cx="3321465" cy="8466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CE8154C-1AE2-6961-3883-A8F5A7E078E1}"/>
                  </a:ext>
                </a:extLst>
              </p:cNvPr>
              <p:cNvSpPr txBox="1"/>
              <p:nvPr/>
            </p:nvSpPr>
            <p:spPr>
              <a:xfrm>
                <a:off x="0" y="981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Summary: General Thermodynamics results for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𝑺</m:t>
                    </m:r>
                    <m:d>
                      <m:d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</m:d>
                  </m:oMath>
                </a14:m>
                <a:r>
                  <a:rPr lang="en-US" sz="2400" b="1" dirty="0"/>
                  <a:t> and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𝑺</m:t>
                    </m:r>
                    <m:d>
                      <m:d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</m:d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CE8154C-1AE2-6961-3883-A8F5A7E07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81"/>
                <a:ext cx="12192000" cy="461665"/>
              </a:xfrm>
              <a:prstGeom prst="rect">
                <a:avLst/>
              </a:prstGeom>
              <a:blipFill>
                <a:blip r:embed="rId3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4B86A8-03A4-DB4B-DFCB-9F7D103AB7EE}"/>
                  </a:ext>
                </a:extLst>
              </p:cNvPr>
              <p:cNvSpPr txBox="1"/>
              <p:nvPr/>
            </p:nvSpPr>
            <p:spPr>
              <a:xfrm>
                <a:off x="5273995" y="4707166"/>
                <a:ext cx="3321465" cy="783804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𝑑𝑆</m:t>
                      </m:r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𝑑𝑇</m:t>
                      </m:r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𝑉𝑑𝑃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4B86A8-03A4-DB4B-DFCB-9F7D103AB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995" y="4707166"/>
                <a:ext cx="3321465" cy="783804"/>
              </a:xfrm>
              <a:prstGeom prst="rect">
                <a:avLst/>
              </a:prstGeom>
              <a:blipFill>
                <a:blip r:embed="rId4"/>
                <a:stretch>
                  <a:fillRect b="-4615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827C8FF-31FC-2A37-72E2-1A16A523D485}"/>
                  </a:ext>
                </a:extLst>
              </p:cNvPr>
              <p:cNvSpPr txBox="1"/>
              <p:nvPr/>
            </p:nvSpPr>
            <p:spPr>
              <a:xfrm>
                <a:off x="5575654" y="2927383"/>
                <a:ext cx="2718148" cy="791435"/>
              </a:xfrm>
              <a:prstGeom prst="rect">
                <a:avLst/>
              </a:prstGeom>
              <a:noFill/>
              <a:ln w="63500"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𝒓𝒆𝒗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827C8FF-31FC-2A37-72E2-1A16A523D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654" y="2927383"/>
                <a:ext cx="2718148" cy="791435"/>
              </a:xfrm>
              <a:prstGeom prst="rect">
                <a:avLst/>
              </a:prstGeom>
              <a:blipFill>
                <a:blip r:embed="rId5"/>
                <a:stretch>
                  <a:fillRect b="-1471"/>
                </a:stretch>
              </a:blipFill>
              <a:ln w="635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9EC751-5E1E-C405-3DC1-10BCF1475343}"/>
                  </a:ext>
                </a:extLst>
              </p:cNvPr>
              <p:cNvSpPr txBox="1"/>
              <p:nvPr/>
            </p:nvSpPr>
            <p:spPr>
              <a:xfrm>
                <a:off x="8880382" y="1422862"/>
                <a:ext cx="306805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Differential equation of state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/>
                  <a:t> space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9EC751-5E1E-C405-3DC1-10BCF1475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0382" y="1422862"/>
                <a:ext cx="3068053" cy="830997"/>
              </a:xfrm>
              <a:prstGeom prst="rect">
                <a:avLst/>
              </a:prstGeom>
              <a:blipFill>
                <a:blip r:embed="rId6"/>
                <a:stretch>
                  <a:fillRect l="-3306" t="-447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BB5457E-41FD-DADE-D46B-09F973FF984A}"/>
                  </a:ext>
                </a:extLst>
              </p:cNvPr>
              <p:cNvSpPr txBox="1"/>
              <p:nvPr/>
            </p:nvSpPr>
            <p:spPr>
              <a:xfrm>
                <a:off x="8880383" y="4718596"/>
                <a:ext cx="306805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Differential equation of state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/>
                  <a:t> space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BB5457E-41FD-DADE-D46B-09F973FF9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0383" y="4718596"/>
                <a:ext cx="3068053" cy="830997"/>
              </a:xfrm>
              <a:prstGeom prst="rect">
                <a:avLst/>
              </a:prstGeom>
              <a:blipFill>
                <a:blip r:embed="rId7"/>
                <a:stretch>
                  <a:fillRect l="-3306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7B3E6E2-3F7C-31B0-C338-EA268E8ED14C}"/>
              </a:ext>
            </a:extLst>
          </p:cNvPr>
          <p:cNvSpPr txBox="1"/>
          <p:nvPr/>
        </p:nvSpPr>
        <p:spPr>
          <a:xfrm>
            <a:off x="8880383" y="2927383"/>
            <a:ext cx="3068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Thermodynamic definition of entropy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4A42F88-F6C7-C662-1392-64AC847BD75C}"/>
              </a:ext>
            </a:extLst>
          </p:cNvPr>
          <p:cNvGrpSpPr/>
          <p:nvPr/>
        </p:nvGrpSpPr>
        <p:grpSpPr>
          <a:xfrm>
            <a:off x="592100" y="533105"/>
            <a:ext cx="4188305" cy="3053193"/>
            <a:chOff x="592100" y="665625"/>
            <a:chExt cx="4188305" cy="305319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4251E0F-B83B-1828-8D6A-153349EDCE37}"/>
                </a:ext>
              </a:extLst>
            </p:cNvPr>
            <p:cNvGrpSpPr/>
            <p:nvPr/>
          </p:nvGrpSpPr>
          <p:grpSpPr>
            <a:xfrm>
              <a:off x="592100" y="915026"/>
              <a:ext cx="4188305" cy="2729277"/>
              <a:chOff x="3729340" y="1597479"/>
              <a:chExt cx="4188305" cy="2729277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E1A8ED5C-0CFD-878D-6418-76F5BA85F5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13048"/>
              <a:stretch/>
            </p:blipFill>
            <p:spPr>
              <a:xfrm>
                <a:off x="3729340" y="1720459"/>
                <a:ext cx="3616184" cy="2606297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5E05317A-B1EC-7C0A-8ED6-4C5CDACF7A1E}"/>
                      </a:ext>
                    </a:extLst>
                  </p:cNvPr>
                  <p:cNvSpPr txBox="1"/>
                  <p:nvPr/>
                </p:nvSpPr>
                <p:spPr>
                  <a:xfrm>
                    <a:off x="5198307" y="2988806"/>
                    <a:ext cx="2169994" cy="7851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5E05317A-B1EC-7C0A-8ED6-4C5CDACF7A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98307" y="2988806"/>
                    <a:ext cx="2169994" cy="78515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32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050FF5D-D373-344E-1F67-95106F9BA441}"/>
                      </a:ext>
                    </a:extLst>
                  </p:cNvPr>
                  <p:cNvSpPr txBox="1"/>
                  <p:nvPr/>
                </p:nvSpPr>
                <p:spPr>
                  <a:xfrm>
                    <a:off x="6042507" y="1597479"/>
                    <a:ext cx="1875138" cy="78380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050FF5D-D373-344E-1F67-95106F9BA44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2507" y="1597479"/>
                    <a:ext cx="1875138" cy="78380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63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4" name="Frame 23">
              <a:extLst>
                <a:ext uri="{FF2B5EF4-FFF2-40B4-BE49-F238E27FC236}">
                  <a16:creationId xmlns:a16="http://schemas.microsoft.com/office/drawing/2014/main" id="{5A19EE3E-BF70-E66A-B016-3D29743DB4A9}"/>
                </a:ext>
              </a:extLst>
            </p:cNvPr>
            <p:cNvSpPr/>
            <p:nvPr/>
          </p:nvSpPr>
          <p:spPr>
            <a:xfrm>
              <a:off x="615539" y="665625"/>
              <a:ext cx="3904223" cy="3053193"/>
            </a:xfrm>
            <a:prstGeom prst="frame">
              <a:avLst>
                <a:gd name="adj1" fmla="val 2458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44523B9-C3BF-1E62-FD6E-CB7EB884B7A7}"/>
                    </a:ext>
                  </a:extLst>
                </p:cNvPr>
                <p:cNvSpPr txBox="1"/>
                <p:nvPr/>
              </p:nvSpPr>
              <p:spPr>
                <a:xfrm>
                  <a:off x="1347430" y="892126"/>
                  <a:ext cx="1078601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44523B9-C3BF-1E62-FD6E-CB7EB884B7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7430" y="892126"/>
                  <a:ext cx="1078601" cy="461665"/>
                </a:xfrm>
                <a:prstGeom prst="rect">
                  <a:avLst/>
                </a:prstGeom>
                <a:blipFill>
                  <a:blip r:embed="rId11"/>
                  <a:stretch>
                    <a:fillRect l="-1163" r="-6977" b="-19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B018D16-938A-4B7D-C906-A27AA3E3C292}"/>
              </a:ext>
            </a:extLst>
          </p:cNvPr>
          <p:cNvGrpSpPr/>
          <p:nvPr/>
        </p:nvGrpSpPr>
        <p:grpSpPr>
          <a:xfrm>
            <a:off x="516378" y="3732178"/>
            <a:ext cx="4625096" cy="3053193"/>
            <a:chOff x="516378" y="3732178"/>
            <a:chExt cx="4625096" cy="305319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08CDDC3-D0CA-67D4-8DBE-B486E83F06CF}"/>
                </a:ext>
              </a:extLst>
            </p:cNvPr>
            <p:cNvGrpSpPr/>
            <p:nvPr/>
          </p:nvGrpSpPr>
          <p:grpSpPr>
            <a:xfrm>
              <a:off x="516378" y="3771826"/>
              <a:ext cx="4625096" cy="2982769"/>
              <a:chOff x="516378" y="3771826"/>
              <a:chExt cx="4625096" cy="2982769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698C2A9-8804-603D-1BD6-4E4790F905A3}"/>
                  </a:ext>
                </a:extLst>
              </p:cNvPr>
              <p:cNvGrpSpPr/>
              <p:nvPr/>
            </p:nvGrpSpPr>
            <p:grpSpPr>
              <a:xfrm>
                <a:off x="516378" y="3771826"/>
                <a:ext cx="4625096" cy="2982769"/>
                <a:chOff x="3383881" y="660187"/>
                <a:chExt cx="4625096" cy="2982769"/>
              </a:xfrm>
            </p:grpSpPr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2863C008-7F38-DA21-756A-19B4029EAF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/>
                <a:srcRect t="11650"/>
                <a:stretch/>
              </p:blipFill>
              <p:spPr>
                <a:xfrm>
                  <a:off x="3383881" y="1036659"/>
                  <a:ext cx="3819306" cy="2606297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742839FC-9F18-054C-142C-C608B038A9E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61014" y="2053284"/>
                      <a:ext cx="284796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742839FC-9F18-054C-142C-C608B038A9E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61014" y="2053284"/>
                      <a:ext cx="2847963" cy="461665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b="-263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E4782E82-1280-3307-B26B-9094ACFED70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06800" y="660187"/>
                      <a:ext cx="2561095" cy="78380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E4782E82-1280-3307-B26B-9094ACFED70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006800" y="660187"/>
                      <a:ext cx="2561095" cy="783804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b="-64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C0A5254-1D18-179E-E90D-47339F93B267}"/>
                      </a:ext>
                    </a:extLst>
                  </p:cNvPr>
                  <p:cNvSpPr txBox="1"/>
                  <p:nvPr/>
                </p:nvSpPr>
                <p:spPr>
                  <a:xfrm>
                    <a:off x="1264035" y="4091199"/>
                    <a:ext cx="1078601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C0A5254-1D18-179E-E90D-47339F93B2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64035" y="4091199"/>
                    <a:ext cx="1078601" cy="46166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1163" r="-6977" b="-1621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0" name="Frame 29">
              <a:extLst>
                <a:ext uri="{FF2B5EF4-FFF2-40B4-BE49-F238E27FC236}">
                  <a16:creationId xmlns:a16="http://schemas.microsoft.com/office/drawing/2014/main" id="{1A348231-E94A-016B-2A09-A20CA5CBE1A4}"/>
                </a:ext>
              </a:extLst>
            </p:cNvPr>
            <p:cNvSpPr/>
            <p:nvPr/>
          </p:nvSpPr>
          <p:spPr>
            <a:xfrm>
              <a:off x="615539" y="3732178"/>
              <a:ext cx="3904223" cy="3053193"/>
            </a:xfrm>
            <a:prstGeom prst="frame">
              <a:avLst>
                <a:gd name="adj1" fmla="val 2458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3322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C4D51AB-942B-FC45-BC1E-A73EAE9C61BD}"/>
              </a:ext>
            </a:extLst>
          </p:cNvPr>
          <p:cNvSpPr txBox="1"/>
          <p:nvPr/>
        </p:nvSpPr>
        <p:spPr>
          <a:xfrm>
            <a:off x="0" y="-2727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Agenda for today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6E1C86-EA13-3769-710E-732AA4FDAF38}"/>
                  </a:ext>
                </a:extLst>
              </p:cNvPr>
              <p:cNvSpPr txBox="1"/>
              <p:nvPr/>
            </p:nvSpPr>
            <p:spPr>
              <a:xfrm>
                <a:off x="836212" y="1025160"/>
                <a:ext cx="1115568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Finish up our introduction to entropy (specifically,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b="1" dirty="0"/>
                  <a:t>Managing expectations (Trouton, Richard)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err="1"/>
                  <a:t>CruisingSTP</a:t>
                </a:r>
                <a:r>
                  <a:rPr lang="en-US" sz="2400" dirty="0"/>
                  <a:t> and numerical integration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6E1C86-EA13-3769-710E-732AA4FDA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212" y="1025160"/>
                <a:ext cx="11155681" cy="1200329"/>
              </a:xfrm>
              <a:prstGeom prst="rect">
                <a:avLst/>
              </a:prstGeom>
              <a:blipFill>
                <a:blip r:embed="rId2"/>
                <a:stretch>
                  <a:fillRect l="-795" t="-4167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9516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881</Words>
  <Application>Microsoft Macintosh PowerPoint</Application>
  <PresentationFormat>Widescreen</PresentationFormat>
  <Paragraphs>140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11</cp:revision>
  <dcterms:created xsi:type="dcterms:W3CDTF">2023-10-29T19:41:28Z</dcterms:created>
  <dcterms:modified xsi:type="dcterms:W3CDTF">2023-11-01T15:02:33Z</dcterms:modified>
</cp:coreProperties>
</file>